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HS Gold Bold" charset="1" panose="02000506050000020004"/>
      <p:regular r:id="rId34"/>
    </p:embeddedFont>
    <p:embeddedFont>
      <p:font typeface="Comic Sans Bold" charset="1" panose="03000902030302020204"/>
      <p:regular r:id="rId35"/>
    </p:embeddedFont>
    <p:embeddedFont>
      <p:font typeface="HS Gold" charset="1" panose="02000506050000020004"/>
      <p:regular r:id="rId36"/>
    </p:embeddedFont>
    <p:embeddedFont>
      <p:font typeface="HT Mosafer Rounded Bold" charset="1" panose="00000000000000000000"/>
      <p:regular r:id="rId37"/>
    </p:embeddedFont>
    <p:embeddedFont>
      <p:font typeface="HT Mosafer Rounded" charset="1" panose="00000000000000000000"/>
      <p:regular r:id="rId38"/>
    </p:embeddedFont>
    <p:embeddedFont>
      <p:font typeface="Comic Sans" charset="1" panose="03000702030302020204"/>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3.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jpeg" Type="http://schemas.openxmlformats.org/officeDocument/2006/relationships/image"/><Relationship Id="rId11" Target="../media/image25.jpe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6.jpeg" Type="http://schemas.openxmlformats.org/officeDocument/2006/relationships/image"/><Relationship Id="rId9" Target="../media/image2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8.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4.png" Type="http://schemas.openxmlformats.org/officeDocument/2006/relationships/image"/><Relationship Id="rId14" Target="../media/image35.png" Type="http://schemas.openxmlformats.org/officeDocument/2006/relationships/image"/><Relationship Id="rId15" Target="../media/image36.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8.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embeddings/oleObject2.bin" Type="http://schemas.openxmlformats.org/officeDocument/2006/relationships/oleObjec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9.png" Type="http://schemas.openxmlformats.org/officeDocument/2006/relationships/image"/><Relationship Id="rId9" Target="../embeddings/oleObject1.bin" Type="http://schemas.openxmlformats.org/officeDocument/2006/relationships/oleObjec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1.jpeg" Type="http://schemas.openxmlformats.org/officeDocument/2006/relationships/image"/><Relationship Id="rId9" Target="../media/image42.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jpeg" Type="http://schemas.openxmlformats.org/officeDocument/2006/relationships/image"/><Relationship Id="rId11" Target="../media/image46.jpe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3.jpeg" Type="http://schemas.openxmlformats.org/officeDocument/2006/relationships/image"/><Relationship Id="rId9" Target="../media/image44.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jpeg" Type="http://schemas.openxmlformats.org/officeDocument/2006/relationships/image"/><Relationship Id="rId11" Target="../media/image50.jpe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7.jpeg" Type="http://schemas.openxmlformats.org/officeDocument/2006/relationships/image"/><Relationship Id="rId9" Target="../media/image48.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jpeg" Type="http://schemas.openxmlformats.org/officeDocument/2006/relationships/image"/><Relationship Id="rId11" Target="../media/image54.jpe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51.jpeg" Type="http://schemas.openxmlformats.org/officeDocument/2006/relationships/image"/><Relationship Id="rId9" Target="../media/image52.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55.png" Type="http://schemas.openxmlformats.org/officeDocument/2006/relationships/image"/><Relationship Id="rId9" Target="../media/image5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5.png" Type="http://schemas.openxmlformats.org/officeDocument/2006/relationships/image"/><Relationship Id="rId13" Target="../media/image6.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11499178" y="1028700"/>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15969" y="-5451403"/>
            <a:ext cx="15769193" cy="15769193"/>
          </a:xfrm>
          <a:custGeom>
            <a:avLst/>
            <a:gdLst/>
            <a:ahLst/>
            <a:cxnLst/>
            <a:rect r="r" b="b" t="t" l="l"/>
            <a:pathLst>
              <a:path h="15769193" w="15769193">
                <a:moveTo>
                  <a:pt x="0" y="0"/>
                </a:moveTo>
                <a:lnTo>
                  <a:pt x="15769193" y="0"/>
                </a:lnTo>
                <a:lnTo>
                  <a:pt x="15769193" y="15769192"/>
                </a:lnTo>
                <a:lnTo>
                  <a:pt x="0" y="1576919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276886" y="-4492270"/>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H="true">
            <a:off x="1028700" y="0"/>
            <a:ext cx="19050" cy="925830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6" id="6"/>
          <p:cNvSpPr/>
          <p:nvPr/>
        </p:nvSpPr>
        <p:spPr>
          <a:xfrm flipH="false" flipV="false" rot="0">
            <a:off x="7548879" y="6850015"/>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flipH="true">
            <a:off x="3047637" y="0"/>
            <a:ext cx="0" cy="6492306"/>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8" id="8"/>
          <p:cNvSpPr/>
          <p:nvPr/>
        </p:nvSpPr>
        <p:spPr>
          <a:xfrm>
            <a:off x="0" y="1033462"/>
            <a:ext cx="9383579"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9" id="9"/>
          <p:cNvSpPr/>
          <p:nvPr/>
        </p:nvSpPr>
        <p:spPr>
          <a:xfrm>
            <a:off x="0" y="2888411"/>
            <a:ext cx="6492306"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10" id="10"/>
          <p:cNvSpPr/>
          <p:nvPr/>
        </p:nvSpPr>
        <p:spPr>
          <a:xfrm flipH="false" flipV="false" rot="0">
            <a:off x="1253385" y="1533639"/>
            <a:ext cx="1588617" cy="899554"/>
          </a:xfrm>
          <a:custGeom>
            <a:avLst/>
            <a:gdLst/>
            <a:ahLst/>
            <a:cxnLst/>
            <a:rect r="r" b="b" t="t" l="l"/>
            <a:pathLst>
              <a:path h="899554" w="1588617">
                <a:moveTo>
                  <a:pt x="0" y="0"/>
                </a:moveTo>
                <a:lnTo>
                  <a:pt x="1588617" y="0"/>
                </a:lnTo>
                <a:lnTo>
                  <a:pt x="1588617" y="899554"/>
                </a:lnTo>
                <a:lnTo>
                  <a:pt x="0" y="899554"/>
                </a:lnTo>
                <a:lnTo>
                  <a:pt x="0" y="0"/>
                </a:lnTo>
                <a:close/>
              </a:path>
            </a:pathLst>
          </a:custGeom>
          <a:blipFill>
            <a:blip r:embed="rId6">
              <a:alphaModFix amt="18999"/>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400000">
            <a:off x="-263251" y="1533639"/>
            <a:ext cx="1588617" cy="899554"/>
          </a:xfrm>
          <a:custGeom>
            <a:avLst/>
            <a:gdLst/>
            <a:ahLst/>
            <a:cxnLst/>
            <a:rect r="r" b="b" t="t" l="l"/>
            <a:pathLst>
              <a:path h="899554" w="1588617">
                <a:moveTo>
                  <a:pt x="0" y="0"/>
                </a:moveTo>
                <a:lnTo>
                  <a:pt x="1588617" y="0"/>
                </a:lnTo>
                <a:lnTo>
                  <a:pt x="1588617" y="899554"/>
                </a:lnTo>
                <a:lnTo>
                  <a:pt x="0" y="899554"/>
                </a:lnTo>
                <a:lnTo>
                  <a:pt x="0" y="0"/>
                </a:lnTo>
                <a:close/>
              </a:path>
            </a:pathLst>
          </a:custGeom>
          <a:blipFill>
            <a:blip r:embed="rId6">
              <a:alphaModFix amt="16000"/>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5400000">
            <a:off x="-263251" y="-320161"/>
            <a:ext cx="1588617" cy="899554"/>
          </a:xfrm>
          <a:custGeom>
            <a:avLst/>
            <a:gdLst/>
            <a:ahLst/>
            <a:cxnLst/>
            <a:rect r="r" b="b" t="t" l="l"/>
            <a:pathLst>
              <a:path h="899554" w="1588617">
                <a:moveTo>
                  <a:pt x="0" y="0"/>
                </a:moveTo>
                <a:lnTo>
                  <a:pt x="1588617" y="0"/>
                </a:lnTo>
                <a:lnTo>
                  <a:pt x="1588617" y="899555"/>
                </a:lnTo>
                <a:lnTo>
                  <a:pt x="0" y="899555"/>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5400000">
            <a:off x="-263251" y="3390105"/>
            <a:ext cx="1588617" cy="899554"/>
          </a:xfrm>
          <a:custGeom>
            <a:avLst/>
            <a:gdLst/>
            <a:ahLst/>
            <a:cxnLst/>
            <a:rect r="r" b="b" t="t" l="l"/>
            <a:pathLst>
              <a:path h="899554" w="1588617">
                <a:moveTo>
                  <a:pt x="0" y="0"/>
                </a:moveTo>
                <a:lnTo>
                  <a:pt x="1588617" y="0"/>
                </a:lnTo>
                <a:lnTo>
                  <a:pt x="1588617" y="899555"/>
                </a:lnTo>
                <a:lnTo>
                  <a:pt x="0" y="899555"/>
                </a:lnTo>
                <a:lnTo>
                  <a:pt x="0" y="0"/>
                </a:lnTo>
                <a:close/>
              </a:path>
            </a:pathLst>
          </a:custGeom>
          <a:blipFill>
            <a:blip r:embed="rId6">
              <a:alphaModFix amt="9999"/>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253385" y="24371"/>
            <a:ext cx="1588617" cy="899554"/>
          </a:xfrm>
          <a:custGeom>
            <a:avLst/>
            <a:gdLst/>
            <a:ahLst/>
            <a:cxnLst/>
            <a:rect r="r" b="b" t="t" l="l"/>
            <a:pathLst>
              <a:path h="899554" w="1588617">
                <a:moveTo>
                  <a:pt x="0" y="0"/>
                </a:moveTo>
                <a:lnTo>
                  <a:pt x="1588617" y="0"/>
                </a:lnTo>
                <a:lnTo>
                  <a:pt x="1588617" y="899554"/>
                </a:lnTo>
                <a:lnTo>
                  <a:pt x="0" y="899554"/>
                </a:lnTo>
                <a:lnTo>
                  <a:pt x="0" y="0"/>
                </a:lnTo>
                <a:close/>
              </a:path>
            </a:pathLst>
          </a:custGeom>
          <a:blipFill>
            <a:blip r:embed="rId6">
              <a:alphaModFix amt="14000"/>
              <a:extLst>
                <a:ext uri="{96DAC541-7B7A-43D3-8B79-37D633B846F1}">
                  <asvg:svgBlip xmlns:asvg="http://schemas.microsoft.com/office/drawing/2016/SVG/main" r:embed="rId7"/>
                </a:ext>
              </a:extLst>
            </a:blip>
            <a:stretch>
              <a:fillRect l="0" t="0" r="0" b="0"/>
            </a:stretch>
          </a:blipFill>
        </p:spPr>
      </p:sp>
      <p:sp>
        <p:nvSpPr>
          <p:cNvPr name="AutoShape 15" id="15"/>
          <p:cNvSpPr/>
          <p:nvPr/>
        </p:nvSpPr>
        <p:spPr>
          <a:xfrm flipH="true" flipV="true">
            <a:off x="11805778" y="8200063"/>
            <a:ext cx="6492306"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6" id="16"/>
          <p:cNvSpPr/>
          <p:nvPr/>
        </p:nvSpPr>
        <p:spPr>
          <a:xfrm flipH="true">
            <a:off x="17479791" y="8200063"/>
            <a:ext cx="0" cy="6492306"/>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7" id="17"/>
          <p:cNvSpPr/>
          <p:nvPr/>
        </p:nvSpPr>
        <p:spPr>
          <a:xfrm>
            <a:off x="0" y="9253537"/>
            <a:ext cx="6492306"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18" id="18"/>
          <p:cNvSpPr/>
          <p:nvPr/>
        </p:nvSpPr>
        <p:spPr>
          <a:xfrm flipH="false" flipV="false" rot="0">
            <a:off x="7286380" y="2379382"/>
            <a:ext cx="5749027" cy="1407084"/>
          </a:xfrm>
          <a:custGeom>
            <a:avLst/>
            <a:gdLst/>
            <a:ahLst/>
            <a:cxnLst/>
            <a:rect r="r" b="b" t="t" l="l"/>
            <a:pathLst>
              <a:path h="1407084" w="5749027">
                <a:moveTo>
                  <a:pt x="0" y="0"/>
                </a:moveTo>
                <a:lnTo>
                  <a:pt x="5749027" y="0"/>
                </a:lnTo>
                <a:lnTo>
                  <a:pt x="5749027" y="1407084"/>
                </a:lnTo>
                <a:lnTo>
                  <a:pt x="0" y="1407084"/>
                </a:lnTo>
                <a:lnTo>
                  <a:pt x="0" y="0"/>
                </a:lnTo>
                <a:close/>
              </a:path>
            </a:pathLst>
          </a:custGeom>
          <a:blipFill>
            <a:blip r:embed="rId8"/>
            <a:stretch>
              <a:fillRect l="-9333" t="-192346" r="-8052" b="-187263"/>
            </a:stretch>
          </a:blipFill>
        </p:spPr>
      </p:sp>
      <p:sp>
        <p:nvSpPr>
          <p:cNvPr name="Freeform 19" id="19"/>
          <p:cNvSpPr/>
          <p:nvPr/>
        </p:nvSpPr>
        <p:spPr>
          <a:xfrm flipH="false" flipV="false" rot="0">
            <a:off x="5258952" y="2081958"/>
            <a:ext cx="2033786" cy="1704508"/>
          </a:xfrm>
          <a:custGeom>
            <a:avLst/>
            <a:gdLst/>
            <a:ahLst/>
            <a:cxnLst/>
            <a:rect r="r" b="b" t="t" l="l"/>
            <a:pathLst>
              <a:path h="1704508" w="2033786">
                <a:moveTo>
                  <a:pt x="0" y="0"/>
                </a:moveTo>
                <a:lnTo>
                  <a:pt x="2033786" y="0"/>
                </a:lnTo>
                <a:lnTo>
                  <a:pt x="2033786" y="1704508"/>
                </a:lnTo>
                <a:lnTo>
                  <a:pt x="0" y="1704508"/>
                </a:lnTo>
                <a:lnTo>
                  <a:pt x="0" y="0"/>
                </a:lnTo>
                <a:close/>
              </a:path>
            </a:pathLst>
          </a:custGeom>
          <a:blipFill>
            <a:blip r:embed="rId9"/>
            <a:stretch>
              <a:fillRect l="-67193" t="-115175" r="-69515" b="-183325"/>
            </a:stretch>
          </a:blipFill>
        </p:spPr>
      </p:sp>
      <p:sp>
        <p:nvSpPr>
          <p:cNvPr name="TextBox 20" id="20"/>
          <p:cNvSpPr txBox="true"/>
          <p:nvPr/>
        </p:nvSpPr>
        <p:spPr>
          <a:xfrm rot="0">
            <a:off x="6339673" y="4510366"/>
            <a:ext cx="5608654" cy="588010"/>
          </a:xfrm>
          <a:prstGeom prst="rect">
            <a:avLst/>
          </a:prstGeom>
        </p:spPr>
        <p:txBody>
          <a:bodyPr anchor="t" rtlCol="false" tIns="0" lIns="0" bIns="0" rIns="0">
            <a:spAutoFit/>
          </a:bodyPr>
          <a:lstStyle/>
          <a:p>
            <a:pPr algn="ctr">
              <a:lnSpc>
                <a:spcPts val="4340"/>
              </a:lnSpc>
              <a:spcBef>
                <a:spcPct val="0"/>
              </a:spcBef>
            </a:pPr>
            <a:r>
              <a:rPr lang="en-US" b="true" sz="3100">
                <a:solidFill>
                  <a:srgbClr val="FFFFFF"/>
                </a:solidFill>
                <a:latin typeface="HS Gold Bold"/>
                <a:ea typeface="HS Gold Bold"/>
                <a:cs typeface="HS Gold Bold"/>
                <a:sym typeface="HS Gold Bold"/>
              </a:rPr>
              <a:t>Supervisor : T. Shatha Alkhaldi </a:t>
            </a:r>
          </a:p>
        </p:txBody>
      </p:sp>
      <p:sp>
        <p:nvSpPr>
          <p:cNvPr name="Freeform 21" id="21"/>
          <p:cNvSpPr/>
          <p:nvPr/>
        </p:nvSpPr>
        <p:spPr>
          <a:xfrm flipH="false" flipV="false" rot="0">
            <a:off x="7548879" y="2758091"/>
            <a:ext cx="5664797" cy="1268471"/>
          </a:xfrm>
          <a:custGeom>
            <a:avLst/>
            <a:gdLst/>
            <a:ahLst/>
            <a:cxnLst/>
            <a:rect r="r" b="b" t="t" l="l"/>
            <a:pathLst>
              <a:path h="1268471" w="5664797">
                <a:moveTo>
                  <a:pt x="0" y="0"/>
                </a:moveTo>
                <a:lnTo>
                  <a:pt x="5664796" y="0"/>
                </a:lnTo>
                <a:lnTo>
                  <a:pt x="5664796" y="1268470"/>
                </a:lnTo>
                <a:lnTo>
                  <a:pt x="0" y="1268470"/>
                </a:lnTo>
                <a:lnTo>
                  <a:pt x="0" y="0"/>
                </a:lnTo>
                <a:close/>
              </a:path>
            </a:pathLst>
          </a:custGeom>
          <a:blipFill>
            <a:blip r:embed="rId8">
              <a:alphaModFix amt="3000"/>
            </a:blip>
            <a:stretch>
              <a:fillRect l="-9333" t="-203683" r="-8052" b="-220541"/>
            </a:stretch>
          </a:blipFill>
        </p:spPr>
      </p:sp>
      <p:sp>
        <p:nvSpPr>
          <p:cNvPr name="TextBox 22" id="22"/>
          <p:cNvSpPr txBox="true"/>
          <p:nvPr/>
        </p:nvSpPr>
        <p:spPr>
          <a:xfrm rot="0">
            <a:off x="5714601" y="5489567"/>
            <a:ext cx="6858798" cy="3196568"/>
          </a:xfrm>
          <a:prstGeom prst="rect">
            <a:avLst/>
          </a:prstGeom>
        </p:spPr>
        <p:txBody>
          <a:bodyPr anchor="t" rtlCol="false" tIns="0" lIns="0" bIns="0" rIns="0">
            <a:spAutoFit/>
          </a:bodyPr>
          <a:lstStyle/>
          <a:p>
            <a:pPr algn="ctr">
              <a:lnSpc>
                <a:spcPts val="5018"/>
              </a:lnSpc>
            </a:pPr>
            <a:r>
              <a:rPr lang="en-US" sz="3301" b="true">
                <a:solidFill>
                  <a:srgbClr val="FFFFFF"/>
                </a:solidFill>
                <a:latin typeface="HS Gold Bold"/>
                <a:ea typeface="HS Gold Bold"/>
                <a:cs typeface="HS Gold Bold"/>
                <a:sym typeface="HS Gold Bold"/>
              </a:rPr>
              <a:t>Group: 17 </a:t>
            </a:r>
          </a:p>
          <a:p>
            <a:pPr algn="ctr">
              <a:lnSpc>
                <a:spcPts val="5018"/>
              </a:lnSpc>
            </a:pPr>
            <a:r>
              <a:rPr lang="en-US" sz="3301" b="true">
                <a:solidFill>
                  <a:srgbClr val="FFFFFF"/>
                </a:solidFill>
                <a:latin typeface="HS Gold Bold"/>
                <a:ea typeface="HS Gold Bold"/>
                <a:cs typeface="HS Gold Bold"/>
                <a:sym typeface="HS Gold Bold"/>
              </a:rPr>
              <a:t>Names: </a:t>
            </a:r>
          </a:p>
          <a:p>
            <a:pPr algn="ctr">
              <a:lnSpc>
                <a:spcPts val="5018"/>
              </a:lnSpc>
            </a:pPr>
            <a:r>
              <a:rPr lang="en-US" sz="3301" b="true">
                <a:solidFill>
                  <a:srgbClr val="FFFFFF"/>
                </a:solidFill>
                <a:latin typeface="HS Gold Bold"/>
                <a:ea typeface="HS Gold Bold"/>
                <a:cs typeface="HS Gold Bold"/>
                <a:sym typeface="HS Gold Bold"/>
              </a:rPr>
              <a:t>Sara Alrahma </a:t>
            </a:r>
          </a:p>
          <a:p>
            <a:pPr algn="ctr">
              <a:lnSpc>
                <a:spcPts val="5018"/>
              </a:lnSpc>
            </a:pPr>
            <a:r>
              <a:rPr lang="en-US" sz="3301" b="true">
                <a:solidFill>
                  <a:srgbClr val="FFFFFF"/>
                </a:solidFill>
                <a:latin typeface="HS Gold Bold"/>
                <a:ea typeface="HS Gold Bold"/>
                <a:cs typeface="HS Gold Bold"/>
                <a:sym typeface="HS Gold Bold"/>
              </a:rPr>
              <a:t>Haya Bin Samih </a:t>
            </a:r>
          </a:p>
          <a:p>
            <a:pPr algn="ctr">
              <a:lnSpc>
                <a:spcPts val="5018"/>
              </a:lnSpc>
            </a:pPr>
            <a:r>
              <a:rPr lang="en-US" b="true" sz="3301">
                <a:solidFill>
                  <a:srgbClr val="FFFFFF"/>
                </a:solidFill>
                <a:latin typeface="HS Gold Bold"/>
                <a:ea typeface="HS Gold Bold"/>
                <a:cs typeface="HS Gold Bold"/>
                <a:sym typeface="HS Gold Bold"/>
              </a:rPr>
              <a:t>Hessa Almaarik</a:t>
            </a:r>
          </a:p>
        </p:txBody>
      </p:sp>
      <p:sp>
        <p:nvSpPr>
          <p:cNvPr name="Freeform 23" id="23"/>
          <p:cNvSpPr/>
          <p:nvPr/>
        </p:nvSpPr>
        <p:spPr>
          <a:xfrm flipH="false" flipV="false" rot="0">
            <a:off x="16008415" y="787108"/>
            <a:ext cx="1390220" cy="1990616"/>
          </a:xfrm>
          <a:custGeom>
            <a:avLst/>
            <a:gdLst/>
            <a:ahLst/>
            <a:cxnLst/>
            <a:rect r="r" b="b" t="t" l="l"/>
            <a:pathLst>
              <a:path h="1990616" w="1390220">
                <a:moveTo>
                  <a:pt x="0" y="0"/>
                </a:moveTo>
                <a:lnTo>
                  <a:pt x="1390220" y="0"/>
                </a:lnTo>
                <a:lnTo>
                  <a:pt x="1390220" y="1990616"/>
                </a:lnTo>
                <a:lnTo>
                  <a:pt x="0" y="1990616"/>
                </a:lnTo>
                <a:lnTo>
                  <a:pt x="0" y="0"/>
                </a:lnTo>
                <a:close/>
              </a:path>
            </a:pathLst>
          </a:custGeom>
          <a:blipFill>
            <a:blip r:embed="rId10"/>
            <a:stretch>
              <a:fillRect l="-1371" t="-1317" r="-2057" b="-1197"/>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9368109" y="-490927"/>
            <a:ext cx="15769193" cy="15769193"/>
          </a:xfrm>
          <a:custGeom>
            <a:avLst/>
            <a:gdLst/>
            <a:ahLst/>
            <a:cxnLst/>
            <a:rect r="r" b="b" t="t" l="l"/>
            <a:pathLst>
              <a:path h="15769193" w="15769193">
                <a:moveTo>
                  <a:pt x="0" y="0"/>
                </a:moveTo>
                <a:lnTo>
                  <a:pt x="15769193" y="0"/>
                </a:lnTo>
                <a:lnTo>
                  <a:pt x="15769193" y="15769192"/>
                </a:lnTo>
                <a:lnTo>
                  <a:pt x="0" y="1576919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2784" y="-10987895"/>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457380" y="-5532452"/>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0" y="9775584"/>
            <a:ext cx="18288000" cy="511416"/>
            <a:chOff x="0" y="0"/>
            <a:chExt cx="4816593" cy="134694"/>
          </a:xfrm>
        </p:grpSpPr>
        <p:sp>
          <p:nvSpPr>
            <p:cNvPr name="Freeform 6" id="6"/>
            <p:cNvSpPr/>
            <p:nvPr/>
          </p:nvSpPr>
          <p:spPr>
            <a:xfrm flipH="false" flipV="false" rot="0">
              <a:off x="0" y="0"/>
              <a:ext cx="4816592" cy="134694"/>
            </a:xfrm>
            <a:custGeom>
              <a:avLst/>
              <a:gdLst/>
              <a:ahLst/>
              <a:cxnLst/>
              <a:rect r="r" b="b" t="t" l="l"/>
              <a:pathLst>
                <a:path h="134694" w="4816592">
                  <a:moveTo>
                    <a:pt x="0" y="0"/>
                  </a:moveTo>
                  <a:lnTo>
                    <a:pt x="4816592" y="0"/>
                  </a:lnTo>
                  <a:lnTo>
                    <a:pt x="4816592" y="134694"/>
                  </a:lnTo>
                  <a:lnTo>
                    <a:pt x="0" y="134694"/>
                  </a:lnTo>
                  <a:close/>
                </a:path>
              </a:pathLst>
            </a:custGeom>
            <a:solidFill>
              <a:srgbClr val="194464">
                <a:alpha val="28627"/>
              </a:srgbClr>
            </a:solidFill>
          </p:spPr>
        </p:sp>
        <p:sp>
          <p:nvSpPr>
            <p:cNvPr name="TextBox 7" id="7"/>
            <p:cNvSpPr txBox="true"/>
            <p:nvPr/>
          </p:nvSpPr>
          <p:spPr>
            <a:xfrm>
              <a:off x="0" y="-38100"/>
              <a:ext cx="4816593" cy="172794"/>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flipH="true">
            <a:off x="10476002" y="8705868"/>
            <a:ext cx="7811998"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9" id="9"/>
          <p:cNvSpPr/>
          <p:nvPr/>
        </p:nvSpPr>
        <p:spPr>
          <a:xfrm flipV="true">
            <a:off x="17584364" y="893869"/>
            <a:ext cx="0" cy="7811998"/>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TextBox 10" id="10"/>
          <p:cNvSpPr txBox="true"/>
          <p:nvPr/>
        </p:nvSpPr>
        <p:spPr>
          <a:xfrm rot="0">
            <a:off x="1028700" y="1462232"/>
            <a:ext cx="7335352" cy="95885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HS Gold Bold"/>
                <a:ea typeface="HS Gold Bold"/>
                <a:cs typeface="HS Gold Bold"/>
                <a:sym typeface="HS Gold Bold"/>
              </a:rPr>
              <a:t>System Analysis &amp; Design</a:t>
            </a:r>
          </a:p>
        </p:txBody>
      </p:sp>
      <p:sp>
        <p:nvSpPr>
          <p:cNvPr name="AutoShape 11" id="11"/>
          <p:cNvSpPr/>
          <p:nvPr/>
        </p:nvSpPr>
        <p:spPr>
          <a:xfrm flipH="true">
            <a:off x="876487" y="-1271423"/>
            <a:ext cx="19050" cy="925830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2" id="12"/>
          <p:cNvSpPr/>
          <p:nvPr/>
        </p:nvSpPr>
        <p:spPr>
          <a:xfrm>
            <a:off x="-152213" y="1616989"/>
            <a:ext cx="6492306"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13" id="13"/>
          <p:cNvSpPr/>
          <p:nvPr/>
        </p:nvSpPr>
        <p:spPr>
          <a:xfrm flipH="false" flipV="false" rot="0">
            <a:off x="1101172" y="262216"/>
            <a:ext cx="1588617" cy="899554"/>
          </a:xfrm>
          <a:custGeom>
            <a:avLst/>
            <a:gdLst/>
            <a:ahLst/>
            <a:cxnLst/>
            <a:rect r="r" b="b" t="t" l="l"/>
            <a:pathLst>
              <a:path h="899554" w="1588617">
                <a:moveTo>
                  <a:pt x="0" y="0"/>
                </a:moveTo>
                <a:lnTo>
                  <a:pt x="1588617" y="0"/>
                </a:lnTo>
                <a:lnTo>
                  <a:pt x="1588617" y="899555"/>
                </a:lnTo>
                <a:lnTo>
                  <a:pt x="0" y="899555"/>
                </a:lnTo>
                <a:lnTo>
                  <a:pt x="0" y="0"/>
                </a:lnTo>
                <a:close/>
              </a:path>
            </a:pathLst>
          </a:custGeom>
          <a:blipFill>
            <a:blip r:embed="rId6">
              <a:alphaModFix amt="18999"/>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5400000">
            <a:off x="-415464" y="262216"/>
            <a:ext cx="1588617" cy="899554"/>
          </a:xfrm>
          <a:custGeom>
            <a:avLst/>
            <a:gdLst/>
            <a:ahLst/>
            <a:cxnLst/>
            <a:rect r="r" b="b" t="t" l="l"/>
            <a:pathLst>
              <a:path h="899554" w="1588617">
                <a:moveTo>
                  <a:pt x="0" y="0"/>
                </a:moveTo>
                <a:lnTo>
                  <a:pt x="1588617" y="0"/>
                </a:lnTo>
                <a:lnTo>
                  <a:pt x="1588617" y="899555"/>
                </a:lnTo>
                <a:lnTo>
                  <a:pt x="0" y="899555"/>
                </a:lnTo>
                <a:lnTo>
                  <a:pt x="0" y="0"/>
                </a:lnTo>
                <a:close/>
              </a:path>
            </a:pathLst>
          </a:custGeom>
          <a:blipFill>
            <a:blip r:embed="rId6">
              <a:alphaModFix amt="16000"/>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5400000">
            <a:off x="-415464" y="2118683"/>
            <a:ext cx="1588617" cy="899554"/>
          </a:xfrm>
          <a:custGeom>
            <a:avLst/>
            <a:gdLst/>
            <a:ahLst/>
            <a:cxnLst/>
            <a:rect r="r" b="b" t="t" l="l"/>
            <a:pathLst>
              <a:path h="899554" w="1588617">
                <a:moveTo>
                  <a:pt x="0" y="0"/>
                </a:moveTo>
                <a:lnTo>
                  <a:pt x="1588617" y="0"/>
                </a:lnTo>
                <a:lnTo>
                  <a:pt x="1588617" y="899554"/>
                </a:lnTo>
                <a:lnTo>
                  <a:pt x="0" y="899554"/>
                </a:lnTo>
                <a:lnTo>
                  <a:pt x="0" y="0"/>
                </a:lnTo>
                <a:close/>
              </a:path>
            </a:pathLst>
          </a:custGeom>
          <a:blipFill>
            <a:blip r:embed="rId6">
              <a:alphaModFix amt="9999"/>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5400000">
            <a:off x="5185672" y="-4104622"/>
            <a:ext cx="3442416" cy="7779431"/>
            <a:chOff x="0" y="0"/>
            <a:chExt cx="4589889" cy="10372575"/>
          </a:xfrm>
        </p:grpSpPr>
        <p:sp>
          <p:nvSpPr>
            <p:cNvPr name="AutoShape 17" id="17"/>
            <p:cNvSpPr/>
            <p:nvPr/>
          </p:nvSpPr>
          <p:spPr>
            <a:xfrm flipH="true" flipV="true">
              <a:off x="2264206" y="0"/>
              <a:ext cx="0" cy="10372575"/>
            </a:xfrm>
            <a:prstGeom prst="line">
              <a:avLst/>
            </a:prstGeom>
            <a:ln cap="flat" w="12700">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18" id="18"/>
            <p:cNvSpPr/>
            <p:nvPr/>
          </p:nvSpPr>
          <p:spPr>
            <a:xfrm flipH="false" flipV="false" rot="-5400000">
              <a:off x="2471733" y="7042614"/>
              <a:ext cx="2118156" cy="1199406"/>
            </a:xfrm>
            <a:custGeom>
              <a:avLst/>
              <a:gdLst/>
              <a:ahLst/>
              <a:cxnLst/>
              <a:rect r="r" b="b" t="t" l="l"/>
              <a:pathLst>
                <a:path h="1199406" w="2118156">
                  <a:moveTo>
                    <a:pt x="0" y="0"/>
                  </a:moveTo>
                  <a:lnTo>
                    <a:pt x="2118156" y="0"/>
                  </a:lnTo>
                  <a:lnTo>
                    <a:pt x="2118156" y="1199406"/>
                  </a:lnTo>
                  <a:lnTo>
                    <a:pt x="0" y="1199406"/>
                  </a:lnTo>
                  <a:lnTo>
                    <a:pt x="0" y="0"/>
                  </a:lnTo>
                  <a:close/>
                </a:path>
              </a:pathLst>
            </a:custGeom>
            <a:blipFill>
              <a:blip r:embed="rId6">
                <a:alphaModFix amt="18999"/>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2471733" y="9064795"/>
              <a:ext cx="2118156" cy="1199406"/>
            </a:xfrm>
            <a:custGeom>
              <a:avLst/>
              <a:gdLst/>
              <a:ahLst/>
              <a:cxnLst/>
              <a:rect r="r" b="b" t="t" l="l"/>
              <a:pathLst>
                <a:path h="1199406" w="2118156">
                  <a:moveTo>
                    <a:pt x="0" y="0"/>
                  </a:moveTo>
                  <a:lnTo>
                    <a:pt x="2118156" y="0"/>
                  </a:lnTo>
                  <a:lnTo>
                    <a:pt x="2118156" y="1199406"/>
                  </a:lnTo>
                  <a:lnTo>
                    <a:pt x="0" y="1199406"/>
                  </a:lnTo>
                  <a:lnTo>
                    <a:pt x="0" y="0"/>
                  </a:lnTo>
                  <a:close/>
                </a:path>
              </a:pathLst>
            </a:custGeom>
            <a:blipFill>
              <a:blip r:embed="rId6">
                <a:alphaModFix amt="16000"/>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0" y="9064795"/>
              <a:ext cx="2118156" cy="1199406"/>
            </a:xfrm>
            <a:custGeom>
              <a:avLst/>
              <a:gdLst/>
              <a:ahLst/>
              <a:cxnLst/>
              <a:rect r="r" b="b" t="t" l="l"/>
              <a:pathLst>
                <a:path h="1199406" w="2118156">
                  <a:moveTo>
                    <a:pt x="0" y="0"/>
                  </a:moveTo>
                  <a:lnTo>
                    <a:pt x="2118156" y="0"/>
                  </a:lnTo>
                  <a:lnTo>
                    <a:pt x="2118156" y="1199406"/>
                  </a:lnTo>
                  <a:lnTo>
                    <a:pt x="0" y="1199406"/>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5400000">
              <a:off x="459375" y="7042614"/>
              <a:ext cx="2118156" cy="1199406"/>
            </a:xfrm>
            <a:custGeom>
              <a:avLst/>
              <a:gdLst/>
              <a:ahLst/>
              <a:cxnLst/>
              <a:rect r="r" b="b" t="t" l="l"/>
              <a:pathLst>
                <a:path h="1199406" w="2118156">
                  <a:moveTo>
                    <a:pt x="0" y="0"/>
                  </a:moveTo>
                  <a:lnTo>
                    <a:pt x="2118156" y="0"/>
                  </a:lnTo>
                  <a:lnTo>
                    <a:pt x="2118156" y="1199406"/>
                  </a:lnTo>
                  <a:lnTo>
                    <a:pt x="0" y="1199406"/>
                  </a:lnTo>
                  <a:lnTo>
                    <a:pt x="0" y="0"/>
                  </a:lnTo>
                  <a:close/>
                </a:path>
              </a:pathLst>
            </a:custGeom>
            <a:blipFill>
              <a:blip r:embed="rId6">
                <a:alphaModFix amt="14000"/>
                <a:extLst>
                  <a:ext uri="{96DAC541-7B7A-43D3-8B79-37D633B846F1}">
                    <asvg:svgBlip xmlns:asvg="http://schemas.microsoft.com/office/drawing/2016/SVG/main" r:embed="rId7"/>
                  </a:ext>
                </a:extLst>
              </a:blip>
              <a:stretch>
                <a:fillRect l="0" t="0" r="0" b="0"/>
              </a:stretch>
            </a:blipFill>
          </p:spPr>
        </p:sp>
      </p:grpSp>
      <p:sp>
        <p:nvSpPr>
          <p:cNvPr name="AutoShape 22" id="22"/>
          <p:cNvSpPr/>
          <p:nvPr/>
        </p:nvSpPr>
        <p:spPr>
          <a:xfrm>
            <a:off x="4115616" y="-147082"/>
            <a:ext cx="0" cy="1721208"/>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23" id="23"/>
          <p:cNvSpPr/>
          <p:nvPr/>
        </p:nvSpPr>
        <p:spPr>
          <a:xfrm>
            <a:off x="2894576" y="0"/>
            <a:ext cx="0" cy="1721208"/>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24" id="24"/>
          <p:cNvSpPr/>
          <p:nvPr/>
        </p:nvSpPr>
        <p:spPr>
          <a:xfrm flipH="false" flipV="false" rot="0">
            <a:off x="9960354" y="2568460"/>
            <a:ext cx="6486522" cy="4929757"/>
          </a:xfrm>
          <a:custGeom>
            <a:avLst/>
            <a:gdLst/>
            <a:ahLst/>
            <a:cxnLst/>
            <a:rect r="r" b="b" t="t" l="l"/>
            <a:pathLst>
              <a:path h="4929757" w="6486522">
                <a:moveTo>
                  <a:pt x="0" y="0"/>
                </a:moveTo>
                <a:lnTo>
                  <a:pt x="6486522" y="0"/>
                </a:lnTo>
                <a:lnTo>
                  <a:pt x="6486522" y="4929757"/>
                </a:lnTo>
                <a:lnTo>
                  <a:pt x="0" y="4929757"/>
                </a:lnTo>
                <a:lnTo>
                  <a:pt x="0" y="0"/>
                </a:lnTo>
                <a:close/>
              </a:path>
            </a:pathLst>
          </a:custGeom>
          <a:blipFill>
            <a:blip r:embed="rId8"/>
            <a:stretch>
              <a:fillRect l="0" t="0" r="0" b="0"/>
            </a:stretch>
          </a:blipFill>
        </p:spPr>
      </p:sp>
      <p:sp>
        <p:nvSpPr>
          <p:cNvPr name="TextBox 25" id="25"/>
          <p:cNvSpPr txBox="true"/>
          <p:nvPr/>
        </p:nvSpPr>
        <p:spPr>
          <a:xfrm rot="0">
            <a:off x="16446876" y="8872481"/>
            <a:ext cx="2423097" cy="638289"/>
          </a:xfrm>
          <a:prstGeom prst="rect">
            <a:avLst/>
          </a:prstGeom>
        </p:spPr>
        <p:txBody>
          <a:bodyPr anchor="t" rtlCol="false" tIns="0" lIns="0" bIns="0" rIns="0">
            <a:spAutoFit/>
          </a:bodyPr>
          <a:lstStyle/>
          <a:p>
            <a:pPr algn="ctr">
              <a:lnSpc>
                <a:spcPts val="4718"/>
              </a:lnSpc>
            </a:pPr>
            <a:r>
              <a:rPr lang="en-US" sz="3370">
                <a:solidFill>
                  <a:srgbClr val="FFFFFF"/>
                </a:solidFill>
                <a:latin typeface="HS Gold"/>
                <a:ea typeface="HS Gold"/>
                <a:cs typeface="HS Gold"/>
                <a:sym typeface="HS Gold"/>
              </a:rPr>
              <a:t>10</a:t>
            </a:r>
          </a:p>
        </p:txBody>
      </p:sp>
      <p:sp>
        <p:nvSpPr>
          <p:cNvPr name="TextBox 26" id="26"/>
          <p:cNvSpPr txBox="true"/>
          <p:nvPr/>
        </p:nvSpPr>
        <p:spPr>
          <a:xfrm rot="0">
            <a:off x="1397193" y="2546350"/>
            <a:ext cx="6414082" cy="6711950"/>
          </a:xfrm>
          <a:prstGeom prst="rect">
            <a:avLst/>
          </a:prstGeom>
        </p:spPr>
        <p:txBody>
          <a:bodyPr anchor="t" rtlCol="false" tIns="0" lIns="0" bIns="0" rIns="0">
            <a:spAutoFit/>
          </a:bodyPr>
          <a:lstStyle/>
          <a:p>
            <a:pPr algn="l">
              <a:lnSpc>
                <a:spcPts val="5950"/>
              </a:lnSpc>
            </a:pPr>
            <a:r>
              <a:rPr lang="en-US" sz="3500">
                <a:solidFill>
                  <a:srgbClr val="FFFFFF"/>
                </a:solidFill>
                <a:latin typeface="HT Mosafer Rounded"/>
                <a:ea typeface="HT Mosafer Rounded"/>
                <a:cs typeface="HT Mosafer Rounded"/>
                <a:sym typeface="HT Mosafer Rounded"/>
              </a:rPr>
              <a:t>This diagram shows how the user interacts with the ProGear Smart Bag system. It starts with registration and Bluetooth connection, then measures the bag's weight using the ESP32 controller. If a weight drop is detected, the user receives a real-time notification.</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9368109" y="-490927"/>
            <a:ext cx="15769193" cy="15769193"/>
          </a:xfrm>
          <a:custGeom>
            <a:avLst/>
            <a:gdLst/>
            <a:ahLst/>
            <a:cxnLst/>
            <a:rect r="r" b="b" t="t" l="l"/>
            <a:pathLst>
              <a:path h="15769193" w="15769193">
                <a:moveTo>
                  <a:pt x="0" y="0"/>
                </a:moveTo>
                <a:lnTo>
                  <a:pt x="15769193" y="0"/>
                </a:lnTo>
                <a:lnTo>
                  <a:pt x="15769193" y="15769192"/>
                </a:lnTo>
                <a:lnTo>
                  <a:pt x="0" y="1576919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7604" y="-1152883"/>
            <a:ext cx="7970828" cy="4513482"/>
          </a:xfrm>
          <a:custGeom>
            <a:avLst/>
            <a:gdLst/>
            <a:ahLst/>
            <a:cxnLst/>
            <a:rect r="r" b="b" t="t" l="l"/>
            <a:pathLst>
              <a:path h="4513482" w="7970828">
                <a:moveTo>
                  <a:pt x="0" y="0"/>
                </a:moveTo>
                <a:lnTo>
                  <a:pt x="7970828" y="0"/>
                </a:lnTo>
                <a:lnTo>
                  <a:pt x="7970828" y="4513481"/>
                </a:lnTo>
                <a:lnTo>
                  <a:pt x="0" y="4513481"/>
                </a:lnTo>
                <a:lnTo>
                  <a:pt x="0" y="0"/>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2784" y="-10987895"/>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457380" y="-5532452"/>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0" y="9775584"/>
            <a:ext cx="18288000" cy="511416"/>
            <a:chOff x="0" y="0"/>
            <a:chExt cx="4816593" cy="134694"/>
          </a:xfrm>
        </p:grpSpPr>
        <p:sp>
          <p:nvSpPr>
            <p:cNvPr name="Freeform 7" id="7"/>
            <p:cNvSpPr/>
            <p:nvPr/>
          </p:nvSpPr>
          <p:spPr>
            <a:xfrm flipH="false" flipV="false" rot="0">
              <a:off x="0" y="0"/>
              <a:ext cx="4816592" cy="134694"/>
            </a:xfrm>
            <a:custGeom>
              <a:avLst/>
              <a:gdLst/>
              <a:ahLst/>
              <a:cxnLst/>
              <a:rect r="r" b="b" t="t" l="l"/>
              <a:pathLst>
                <a:path h="134694" w="4816592">
                  <a:moveTo>
                    <a:pt x="0" y="0"/>
                  </a:moveTo>
                  <a:lnTo>
                    <a:pt x="4816592" y="0"/>
                  </a:lnTo>
                  <a:lnTo>
                    <a:pt x="4816592" y="134694"/>
                  </a:lnTo>
                  <a:lnTo>
                    <a:pt x="0" y="134694"/>
                  </a:lnTo>
                  <a:close/>
                </a:path>
              </a:pathLst>
            </a:custGeom>
            <a:solidFill>
              <a:srgbClr val="194464">
                <a:alpha val="28627"/>
              </a:srgbClr>
            </a:solidFill>
          </p:spPr>
        </p:sp>
        <p:sp>
          <p:nvSpPr>
            <p:cNvPr name="TextBox 8" id="8"/>
            <p:cNvSpPr txBox="true"/>
            <p:nvPr/>
          </p:nvSpPr>
          <p:spPr>
            <a:xfrm>
              <a:off x="0" y="-38100"/>
              <a:ext cx="4816593" cy="172794"/>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flipV="true">
            <a:off x="-723" y="1103857"/>
            <a:ext cx="7811998"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0" id="10"/>
          <p:cNvSpPr/>
          <p:nvPr/>
        </p:nvSpPr>
        <p:spPr>
          <a:xfrm flipH="true">
            <a:off x="10476002" y="8705868"/>
            <a:ext cx="7811998"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1" id="11"/>
          <p:cNvSpPr/>
          <p:nvPr/>
        </p:nvSpPr>
        <p:spPr>
          <a:xfrm flipV="true">
            <a:off x="17584364" y="893869"/>
            <a:ext cx="0" cy="7811998"/>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12" id="12"/>
          <p:cNvSpPr/>
          <p:nvPr/>
        </p:nvSpPr>
        <p:spPr>
          <a:xfrm flipH="false" flipV="false" rot="0">
            <a:off x="11922201" y="1315475"/>
            <a:ext cx="5139562" cy="6931646"/>
          </a:xfrm>
          <a:custGeom>
            <a:avLst/>
            <a:gdLst/>
            <a:ahLst/>
            <a:cxnLst/>
            <a:rect r="r" b="b" t="t" l="l"/>
            <a:pathLst>
              <a:path h="6931646" w="5139562">
                <a:moveTo>
                  <a:pt x="0" y="0"/>
                </a:moveTo>
                <a:lnTo>
                  <a:pt x="5139562" y="0"/>
                </a:lnTo>
                <a:lnTo>
                  <a:pt x="5139562" y="6931646"/>
                </a:lnTo>
                <a:lnTo>
                  <a:pt x="0" y="6931646"/>
                </a:lnTo>
                <a:lnTo>
                  <a:pt x="0" y="0"/>
                </a:lnTo>
                <a:close/>
              </a:path>
            </a:pathLst>
          </a:custGeom>
          <a:blipFill>
            <a:blip r:embed="rId8"/>
            <a:stretch>
              <a:fillRect l="0" t="0" r="0" b="0"/>
            </a:stretch>
          </a:blipFill>
        </p:spPr>
      </p:sp>
      <p:sp>
        <p:nvSpPr>
          <p:cNvPr name="TextBox 13" id="13"/>
          <p:cNvSpPr txBox="true"/>
          <p:nvPr/>
        </p:nvSpPr>
        <p:spPr>
          <a:xfrm rot="0">
            <a:off x="16446876" y="8939156"/>
            <a:ext cx="2423097" cy="571614"/>
          </a:xfrm>
          <a:prstGeom prst="rect">
            <a:avLst/>
          </a:prstGeom>
        </p:spPr>
        <p:txBody>
          <a:bodyPr anchor="t" rtlCol="false" tIns="0" lIns="0" bIns="0" rIns="0">
            <a:spAutoFit/>
          </a:bodyPr>
          <a:lstStyle/>
          <a:p>
            <a:pPr algn="ctr">
              <a:lnSpc>
                <a:spcPts val="4718"/>
              </a:lnSpc>
            </a:pPr>
            <a:r>
              <a:rPr lang="en-US" sz="3370">
                <a:solidFill>
                  <a:srgbClr val="FFFFFF"/>
                </a:solidFill>
                <a:latin typeface="Comic Sans"/>
                <a:ea typeface="Comic Sans"/>
                <a:cs typeface="Comic Sans"/>
                <a:sym typeface="Comic Sans"/>
              </a:rPr>
              <a:t>11</a:t>
            </a:r>
          </a:p>
        </p:txBody>
      </p:sp>
      <p:sp>
        <p:nvSpPr>
          <p:cNvPr name="TextBox 14" id="14"/>
          <p:cNvSpPr txBox="true"/>
          <p:nvPr/>
        </p:nvSpPr>
        <p:spPr>
          <a:xfrm rot="0">
            <a:off x="1028700" y="1363735"/>
            <a:ext cx="7335352" cy="95885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HS Gold Bold"/>
                <a:ea typeface="HS Gold Bold"/>
                <a:cs typeface="HS Gold Bold"/>
                <a:sym typeface="HS Gold Bold"/>
              </a:rPr>
              <a:t>Architectural Design</a:t>
            </a:r>
          </a:p>
        </p:txBody>
      </p:sp>
      <p:sp>
        <p:nvSpPr>
          <p:cNvPr name="TextBox 15" id="15"/>
          <p:cNvSpPr txBox="true"/>
          <p:nvPr/>
        </p:nvSpPr>
        <p:spPr>
          <a:xfrm rot="0">
            <a:off x="1815411" y="2357055"/>
            <a:ext cx="8660591" cy="5890066"/>
          </a:xfrm>
          <a:prstGeom prst="rect">
            <a:avLst/>
          </a:prstGeom>
        </p:spPr>
        <p:txBody>
          <a:bodyPr anchor="t" rtlCol="false" tIns="0" lIns="0" bIns="0" rIns="0">
            <a:spAutoFit/>
          </a:bodyPr>
          <a:lstStyle/>
          <a:p>
            <a:pPr algn="l">
              <a:lnSpc>
                <a:spcPts val="5233"/>
              </a:lnSpc>
            </a:pPr>
            <a:r>
              <a:rPr lang="en-US" sz="3078">
                <a:solidFill>
                  <a:srgbClr val="FFFFFF"/>
                </a:solidFill>
                <a:latin typeface="HT Mosafer Rounded"/>
                <a:ea typeface="HT Mosafer Rounded"/>
                <a:cs typeface="HT Mosafer Rounded"/>
                <a:sym typeface="HT Mosafer Rounded"/>
              </a:rPr>
              <a:t>The ProGear Smart Bag system consists of three main components. The user interacts with a mobile app that displays the gear status and sends alerts when an item is missing. The app communicates with the ESP32 controller via Bluetooth. The ESP32 receives weight data from load sensors through HX711 modules. Based on this data, it detects if any item is missing and sends real-time updates to the app.</a:t>
            </a:r>
          </a:p>
        </p:txBody>
      </p:sp>
      <p:sp>
        <p:nvSpPr>
          <p:cNvPr name="AutoShape 16" id="16"/>
          <p:cNvSpPr/>
          <p:nvPr/>
        </p:nvSpPr>
        <p:spPr>
          <a:xfrm flipV="true">
            <a:off x="11399600" y="893869"/>
            <a:ext cx="0" cy="7811998"/>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9368109" y="-490927"/>
            <a:ext cx="15769193" cy="15769193"/>
          </a:xfrm>
          <a:custGeom>
            <a:avLst/>
            <a:gdLst/>
            <a:ahLst/>
            <a:cxnLst/>
            <a:rect r="r" b="b" t="t" l="l"/>
            <a:pathLst>
              <a:path h="15769193" w="15769193">
                <a:moveTo>
                  <a:pt x="0" y="0"/>
                </a:moveTo>
                <a:lnTo>
                  <a:pt x="15769193" y="0"/>
                </a:lnTo>
                <a:lnTo>
                  <a:pt x="15769193" y="15769192"/>
                </a:lnTo>
                <a:lnTo>
                  <a:pt x="0" y="1576919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2784" y="-10987895"/>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884596" y="2146696"/>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944583" y="-4321626"/>
            <a:ext cx="15769193" cy="15769193"/>
          </a:xfrm>
          <a:custGeom>
            <a:avLst/>
            <a:gdLst/>
            <a:ahLst/>
            <a:cxnLst/>
            <a:rect r="r" b="b" t="t" l="l"/>
            <a:pathLst>
              <a:path h="15769193" w="15769193">
                <a:moveTo>
                  <a:pt x="0" y="0"/>
                </a:moveTo>
                <a:lnTo>
                  <a:pt x="15769193" y="0"/>
                </a:lnTo>
                <a:lnTo>
                  <a:pt x="15769193" y="15769192"/>
                </a:lnTo>
                <a:lnTo>
                  <a:pt x="0" y="1576919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0" y="9775584"/>
            <a:ext cx="18288000" cy="511416"/>
            <a:chOff x="0" y="0"/>
            <a:chExt cx="4816593" cy="134694"/>
          </a:xfrm>
        </p:grpSpPr>
        <p:sp>
          <p:nvSpPr>
            <p:cNvPr name="Freeform 7" id="7"/>
            <p:cNvSpPr/>
            <p:nvPr/>
          </p:nvSpPr>
          <p:spPr>
            <a:xfrm flipH="false" flipV="false" rot="0">
              <a:off x="0" y="0"/>
              <a:ext cx="4816592" cy="134694"/>
            </a:xfrm>
            <a:custGeom>
              <a:avLst/>
              <a:gdLst/>
              <a:ahLst/>
              <a:cxnLst/>
              <a:rect r="r" b="b" t="t" l="l"/>
              <a:pathLst>
                <a:path h="134694" w="4816592">
                  <a:moveTo>
                    <a:pt x="0" y="0"/>
                  </a:moveTo>
                  <a:lnTo>
                    <a:pt x="4816592" y="0"/>
                  </a:lnTo>
                  <a:lnTo>
                    <a:pt x="4816592" y="134694"/>
                  </a:lnTo>
                  <a:lnTo>
                    <a:pt x="0" y="134694"/>
                  </a:lnTo>
                  <a:close/>
                </a:path>
              </a:pathLst>
            </a:custGeom>
            <a:solidFill>
              <a:srgbClr val="194464">
                <a:alpha val="28627"/>
              </a:srgbClr>
            </a:solidFill>
          </p:spPr>
        </p:sp>
        <p:sp>
          <p:nvSpPr>
            <p:cNvPr name="TextBox 8" id="8"/>
            <p:cNvSpPr txBox="true"/>
            <p:nvPr/>
          </p:nvSpPr>
          <p:spPr>
            <a:xfrm>
              <a:off x="0" y="-38100"/>
              <a:ext cx="4816593" cy="172794"/>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flipV="true">
            <a:off x="-723" y="1103857"/>
            <a:ext cx="7811998"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0" id="10"/>
          <p:cNvSpPr/>
          <p:nvPr/>
        </p:nvSpPr>
        <p:spPr>
          <a:xfrm flipH="true">
            <a:off x="10476002" y="8705868"/>
            <a:ext cx="7811998"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1" id="11"/>
          <p:cNvSpPr/>
          <p:nvPr/>
        </p:nvSpPr>
        <p:spPr>
          <a:xfrm flipV="true">
            <a:off x="17584364" y="893869"/>
            <a:ext cx="0" cy="7811998"/>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12" id="12"/>
          <p:cNvSpPr/>
          <p:nvPr/>
        </p:nvSpPr>
        <p:spPr>
          <a:xfrm flipH="false" flipV="false" rot="0">
            <a:off x="10476002" y="-2135143"/>
            <a:ext cx="7970828" cy="4513482"/>
          </a:xfrm>
          <a:custGeom>
            <a:avLst/>
            <a:gdLst/>
            <a:ahLst/>
            <a:cxnLst/>
            <a:rect r="r" b="b" t="t" l="l"/>
            <a:pathLst>
              <a:path h="4513482" w="7970828">
                <a:moveTo>
                  <a:pt x="0" y="0"/>
                </a:moveTo>
                <a:lnTo>
                  <a:pt x="7970828" y="0"/>
                </a:lnTo>
                <a:lnTo>
                  <a:pt x="7970828" y="4513481"/>
                </a:lnTo>
                <a:lnTo>
                  <a:pt x="0" y="4513481"/>
                </a:lnTo>
                <a:lnTo>
                  <a:pt x="0" y="0"/>
                </a:lnTo>
                <a:close/>
              </a:path>
            </a:pathLst>
          </a:custGeom>
          <a:blipFill>
            <a:blip r:embed="rId6">
              <a:alphaModFix amt="13000"/>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8820150" y="3765538"/>
            <a:ext cx="8288491" cy="2755923"/>
          </a:xfrm>
          <a:custGeom>
            <a:avLst/>
            <a:gdLst/>
            <a:ahLst/>
            <a:cxnLst/>
            <a:rect r="r" b="b" t="t" l="l"/>
            <a:pathLst>
              <a:path h="2755923" w="8288491">
                <a:moveTo>
                  <a:pt x="0" y="0"/>
                </a:moveTo>
                <a:lnTo>
                  <a:pt x="8288491" y="0"/>
                </a:lnTo>
                <a:lnTo>
                  <a:pt x="8288491" y="2755924"/>
                </a:lnTo>
                <a:lnTo>
                  <a:pt x="0" y="2755924"/>
                </a:lnTo>
                <a:lnTo>
                  <a:pt x="0" y="0"/>
                </a:lnTo>
                <a:close/>
              </a:path>
            </a:pathLst>
          </a:custGeom>
          <a:blipFill>
            <a:blip r:embed="rId8"/>
            <a:stretch>
              <a:fillRect l="0" t="0" r="0" b="0"/>
            </a:stretch>
          </a:blipFill>
        </p:spPr>
      </p:sp>
      <p:sp>
        <p:nvSpPr>
          <p:cNvPr name="TextBox 14" id="14"/>
          <p:cNvSpPr txBox="true"/>
          <p:nvPr/>
        </p:nvSpPr>
        <p:spPr>
          <a:xfrm rot="0">
            <a:off x="1028700" y="1419488"/>
            <a:ext cx="7335352" cy="95885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HS Gold Bold"/>
                <a:ea typeface="HS Gold Bold"/>
                <a:cs typeface="HS Gold Bold"/>
                <a:sym typeface="HS Gold Bold"/>
              </a:rPr>
              <a:t>Class Diagram</a:t>
            </a:r>
          </a:p>
        </p:txBody>
      </p:sp>
      <p:sp>
        <p:nvSpPr>
          <p:cNvPr name="TextBox 15" id="15"/>
          <p:cNvSpPr txBox="true"/>
          <p:nvPr/>
        </p:nvSpPr>
        <p:spPr>
          <a:xfrm rot="0">
            <a:off x="16446876" y="8872481"/>
            <a:ext cx="2423097" cy="638289"/>
          </a:xfrm>
          <a:prstGeom prst="rect">
            <a:avLst/>
          </a:prstGeom>
        </p:spPr>
        <p:txBody>
          <a:bodyPr anchor="t" rtlCol="false" tIns="0" lIns="0" bIns="0" rIns="0">
            <a:spAutoFit/>
          </a:bodyPr>
          <a:lstStyle/>
          <a:p>
            <a:pPr algn="ctr">
              <a:lnSpc>
                <a:spcPts val="4718"/>
              </a:lnSpc>
            </a:pPr>
            <a:r>
              <a:rPr lang="en-US" sz="3370">
                <a:solidFill>
                  <a:srgbClr val="FFFFFF"/>
                </a:solidFill>
                <a:latin typeface="HS Gold"/>
                <a:ea typeface="HS Gold"/>
                <a:cs typeface="HS Gold"/>
                <a:sym typeface="HS Gold"/>
              </a:rPr>
              <a:t>12</a:t>
            </a:r>
          </a:p>
        </p:txBody>
      </p:sp>
      <p:sp>
        <p:nvSpPr>
          <p:cNvPr name="TextBox 16" id="16"/>
          <p:cNvSpPr txBox="true"/>
          <p:nvPr/>
        </p:nvSpPr>
        <p:spPr>
          <a:xfrm rot="0">
            <a:off x="1477415" y="2730763"/>
            <a:ext cx="7342735" cy="5267665"/>
          </a:xfrm>
          <a:prstGeom prst="rect">
            <a:avLst/>
          </a:prstGeom>
        </p:spPr>
        <p:txBody>
          <a:bodyPr anchor="t" rtlCol="false" tIns="0" lIns="0" bIns="0" rIns="0">
            <a:spAutoFit/>
          </a:bodyPr>
          <a:lstStyle/>
          <a:p>
            <a:pPr algn="l">
              <a:lnSpc>
                <a:spcPts val="6046"/>
              </a:lnSpc>
            </a:pPr>
            <a:r>
              <a:rPr lang="en-US" sz="3556">
                <a:solidFill>
                  <a:srgbClr val="FFFFFF"/>
                </a:solidFill>
                <a:latin typeface="HT Mosafer Rounded"/>
                <a:ea typeface="HT Mosafer Rounded"/>
                <a:cs typeface="HT Mosafer Rounded"/>
                <a:sym typeface="HT Mosafer Rounded"/>
              </a:rPr>
              <a:t>This class diagram shows how the system works. The user logs in through the app. The ESP32 controller reads weights from sensors, compares them to expected values, and sends a notification if something is missing.</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541645" y="-2244325"/>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30714" y="-311633"/>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64052" y="-3833592"/>
            <a:ext cx="15893571" cy="15893571"/>
          </a:xfrm>
          <a:custGeom>
            <a:avLst/>
            <a:gdLst/>
            <a:ahLst/>
            <a:cxnLst/>
            <a:rect r="r" b="b" t="t" l="l"/>
            <a:pathLst>
              <a:path h="15893571" w="15893571">
                <a:moveTo>
                  <a:pt x="0" y="0"/>
                </a:moveTo>
                <a:lnTo>
                  <a:pt x="15893571" y="0"/>
                </a:lnTo>
                <a:lnTo>
                  <a:pt x="15893571" y="15893571"/>
                </a:lnTo>
                <a:lnTo>
                  <a:pt x="0" y="15893571"/>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72784" y="-10987895"/>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430085" y="-7748346"/>
            <a:ext cx="15893571" cy="15893571"/>
          </a:xfrm>
          <a:custGeom>
            <a:avLst/>
            <a:gdLst/>
            <a:ahLst/>
            <a:cxnLst/>
            <a:rect r="r" b="b" t="t" l="l"/>
            <a:pathLst>
              <a:path h="15893571" w="15893571">
                <a:moveTo>
                  <a:pt x="0" y="0"/>
                </a:moveTo>
                <a:lnTo>
                  <a:pt x="15893571" y="0"/>
                </a:lnTo>
                <a:lnTo>
                  <a:pt x="15893571" y="15893570"/>
                </a:lnTo>
                <a:lnTo>
                  <a:pt x="0" y="15893570"/>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9775584"/>
            <a:ext cx="18288000" cy="511416"/>
            <a:chOff x="0" y="0"/>
            <a:chExt cx="4816593" cy="134694"/>
          </a:xfrm>
        </p:grpSpPr>
        <p:sp>
          <p:nvSpPr>
            <p:cNvPr name="Freeform 8" id="8"/>
            <p:cNvSpPr/>
            <p:nvPr/>
          </p:nvSpPr>
          <p:spPr>
            <a:xfrm flipH="false" flipV="false" rot="0">
              <a:off x="0" y="0"/>
              <a:ext cx="4816592" cy="134694"/>
            </a:xfrm>
            <a:custGeom>
              <a:avLst/>
              <a:gdLst/>
              <a:ahLst/>
              <a:cxnLst/>
              <a:rect r="r" b="b" t="t" l="l"/>
              <a:pathLst>
                <a:path h="134694" w="4816592">
                  <a:moveTo>
                    <a:pt x="0" y="0"/>
                  </a:moveTo>
                  <a:lnTo>
                    <a:pt x="4816592" y="0"/>
                  </a:lnTo>
                  <a:lnTo>
                    <a:pt x="4816592" y="134694"/>
                  </a:lnTo>
                  <a:lnTo>
                    <a:pt x="0" y="134694"/>
                  </a:lnTo>
                  <a:close/>
                </a:path>
              </a:pathLst>
            </a:custGeom>
            <a:solidFill>
              <a:srgbClr val="194464">
                <a:alpha val="28627"/>
              </a:srgbClr>
            </a:solidFill>
          </p:spPr>
        </p:sp>
        <p:sp>
          <p:nvSpPr>
            <p:cNvPr name="TextBox 9" id="9"/>
            <p:cNvSpPr txBox="true"/>
            <p:nvPr/>
          </p:nvSpPr>
          <p:spPr>
            <a:xfrm>
              <a:off x="0" y="-38100"/>
              <a:ext cx="4816593" cy="17279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4696376" y="-4863994"/>
            <a:ext cx="11935703" cy="11935703"/>
          </a:xfrm>
          <a:custGeom>
            <a:avLst/>
            <a:gdLst/>
            <a:ahLst/>
            <a:cxnLst/>
            <a:rect r="r" b="b" t="t" l="l"/>
            <a:pathLst>
              <a:path h="11935703" w="11935703">
                <a:moveTo>
                  <a:pt x="0" y="0"/>
                </a:moveTo>
                <a:lnTo>
                  <a:pt x="11935703" y="0"/>
                </a:lnTo>
                <a:lnTo>
                  <a:pt x="11935703" y="11935703"/>
                </a:lnTo>
                <a:lnTo>
                  <a:pt x="0" y="11935703"/>
                </a:lnTo>
                <a:lnTo>
                  <a:pt x="0" y="0"/>
                </a:lnTo>
                <a:close/>
              </a:path>
            </a:pathLst>
          </a:custGeom>
          <a:blipFill>
            <a:blip r:embed="rId6">
              <a:alphaModFix amt="37000"/>
              <a:extLst>
                <a:ext uri="{96DAC541-7B7A-43D3-8B79-37D633B846F1}">
                  <asvg:svgBlip xmlns:asvg="http://schemas.microsoft.com/office/drawing/2016/SVG/main" r:embed="rId7"/>
                </a:ext>
              </a:extLst>
            </a:blip>
            <a:stretch>
              <a:fillRect l="0" t="0" r="0" b="0"/>
            </a:stretch>
          </a:blipFill>
        </p:spPr>
      </p:sp>
      <p:sp>
        <p:nvSpPr>
          <p:cNvPr name="AutoShape 11" id="11"/>
          <p:cNvSpPr/>
          <p:nvPr/>
        </p:nvSpPr>
        <p:spPr>
          <a:xfrm flipV="true">
            <a:off x="-723" y="1103857"/>
            <a:ext cx="7811998"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2" id="12"/>
          <p:cNvSpPr/>
          <p:nvPr/>
        </p:nvSpPr>
        <p:spPr>
          <a:xfrm flipH="true">
            <a:off x="10476002" y="8705868"/>
            <a:ext cx="7811998"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3" id="13"/>
          <p:cNvSpPr/>
          <p:nvPr/>
        </p:nvSpPr>
        <p:spPr>
          <a:xfrm flipV="true">
            <a:off x="17519279" y="1815290"/>
            <a:ext cx="0" cy="6891192"/>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14" id="14"/>
          <p:cNvSpPr/>
          <p:nvPr/>
        </p:nvSpPr>
        <p:spPr>
          <a:xfrm flipH="false" flipV="false" rot="0">
            <a:off x="15453033" y="178040"/>
            <a:ext cx="2715487" cy="1537644"/>
          </a:xfrm>
          <a:custGeom>
            <a:avLst/>
            <a:gdLst/>
            <a:ahLst/>
            <a:cxnLst/>
            <a:rect r="r" b="b" t="t" l="l"/>
            <a:pathLst>
              <a:path h="1537644" w="2715487">
                <a:moveTo>
                  <a:pt x="0" y="0"/>
                </a:moveTo>
                <a:lnTo>
                  <a:pt x="2715486" y="0"/>
                </a:lnTo>
                <a:lnTo>
                  <a:pt x="2715486" y="1537644"/>
                </a:lnTo>
                <a:lnTo>
                  <a:pt x="0" y="1537644"/>
                </a:lnTo>
                <a:lnTo>
                  <a:pt x="0" y="0"/>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5400000">
            <a:off x="14128202" y="513828"/>
            <a:ext cx="1537644" cy="870691"/>
          </a:xfrm>
          <a:custGeom>
            <a:avLst/>
            <a:gdLst/>
            <a:ahLst/>
            <a:cxnLst/>
            <a:rect r="r" b="b" t="t" l="l"/>
            <a:pathLst>
              <a:path h="870691" w="1537644">
                <a:moveTo>
                  <a:pt x="0" y="0"/>
                </a:moveTo>
                <a:lnTo>
                  <a:pt x="1537644" y="0"/>
                </a:lnTo>
                <a:lnTo>
                  <a:pt x="1537644" y="870691"/>
                </a:lnTo>
                <a:lnTo>
                  <a:pt x="0" y="870691"/>
                </a:lnTo>
                <a:lnTo>
                  <a:pt x="0" y="0"/>
                </a:lnTo>
                <a:close/>
              </a:path>
            </a:pathLst>
          </a:custGeom>
          <a:blipFill>
            <a:blip r:embed="rId8">
              <a:alphaModFix amt="9999"/>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5400000">
            <a:off x="17240655" y="2472790"/>
            <a:ext cx="2094689" cy="1186118"/>
          </a:xfrm>
          <a:custGeom>
            <a:avLst/>
            <a:gdLst/>
            <a:ahLst/>
            <a:cxnLst/>
            <a:rect r="r" b="b" t="t" l="l"/>
            <a:pathLst>
              <a:path h="1186118" w="2094689">
                <a:moveTo>
                  <a:pt x="0" y="0"/>
                </a:moveTo>
                <a:lnTo>
                  <a:pt x="2094690" y="0"/>
                </a:lnTo>
                <a:lnTo>
                  <a:pt x="2094690" y="1186118"/>
                </a:lnTo>
                <a:lnTo>
                  <a:pt x="0" y="1186118"/>
                </a:lnTo>
                <a:lnTo>
                  <a:pt x="0" y="0"/>
                </a:lnTo>
                <a:close/>
              </a:path>
            </a:pathLst>
          </a:custGeom>
          <a:blipFill>
            <a:blip r:embed="rId8">
              <a:alphaModFix amt="13000"/>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10800000">
            <a:off x="13091751" y="198439"/>
            <a:ext cx="1228368" cy="695564"/>
          </a:xfrm>
          <a:custGeom>
            <a:avLst/>
            <a:gdLst/>
            <a:ahLst/>
            <a:cxnLst/>
            <a:rect r="r" b="b" t="t" l="l"/>
            <a:pathLst>
              <a:path h="695564" w="1228368">
                <a:moveTo>
                  <a:pt x="0" y="0"/>
                </a:moveTo>
                <a:lnTo>
                  <a:pt x="1228368" y="0"/>
                </a:lnTo>
                <a:lnTo>
                  <a:pt x="1228368" y="695564"/>
                </a:lnTo>
                <a:lnTo>
                  <a:pt x="0" y="695564"/>
                </a:lnTo>
                <a:lnTo>
                  <a:pt x="0" y="0"/>
                </a:lnTo>
                <a:close/>
              </a:path>
            </a:pathLst>
          </a:custGeom>
          <a:blipFill>
            <a:blip r:embed="rId8">
              <a:alphaModFix amt="9999"/>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10800000">
            <a:off x="13069055" y="996729"/>
            <a:ext cx="1273759" cy="721266"/>
          </a:xfrm>
          <a:custGeom>
            <a:avLst/>
            <a:gdLst/>
            <a:ahLst/>
            <a:cxnLst/>
            <a:rect r="r" b="b" t="t" l="l"/>
            <a:pathLst>
              <a:path h="721266" w="1273759">
                <a:moveTo>
                  <a:pt x="0" y="0"/>
                </a:moveTo>
                <a:lnTo>
                  <a:pt x="1273759" y="0"/>
                </a:lnTo>
                <a:lnTo>
                  <a:pt x="1273759" y="721266"/>
                </a:lnTo>
                <a:lnTo>
                  <a:pt x="0" y="721266"/>
                </a:lnTo>
                <a:lnTo>
                  <a:pt x="0" y="0"/>
                </a:lnTo>
                <a:close/>
              </a:path>
            </a:pathLst>
          </a:custGeom>
          <a:blipFill>
            <a:blip r:embed="rId8">
              <a:alphaModFix amt="9999"/>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1028700" y="2795022"/>
            <a:ext cx="8115300" cy="5705874"/>
          </a:xfrm>
          <a:custGeom>
            <a:avLst/>
            <a:gdLst/>
            <a:ahLst/>
            <a:cxnLst/>
            <a:rect r="r" b="b" t="t" l="l"/>
            <a:pathLst>
              <a:path h="5705874" w="8115300">
                <a:moveTo>
                  <a:pt x="0" y="0"/>
                </a:moveTo>
                <a:lnTo>
                  <a:pt x="8115300" y="0"/>
                </a:lnTo>
                <a:lnTo>
                  <a:pt x="8115300" y="5705873"/>
                </a:lnTo>
                <a:lnTo>
                  <a:pt x="0" y="5705873"/>
                </a:lnTo>
                <a:lnTo>
                  <a:pt x="0" y="0"/>
                </a:lnTo>
                <a:close/>
              </a:path>
            </a:pathLst>
          </a:custGeom>
          <a:blipFill>
            <a:blip r:embed="rId10"/>
            <a:stretch>
              <a:fillRect l="0" t="0" r="0" b="0"/>
            </a:stretch>
          </a:blipFill>
        </p:spPr>
      </p:sp>
      <p:sp>
        <p:nvSpPr>
          <p:cNvPr name="Freeform 20" id="20"/>
          <p:cNvSpPr/>
          <p:nvPr/>
        </p:nvSpPr>
        <p:spPr>
          <a:xfrm flipH="false" flipV="false" rot="0">
            <a:off x="9615002" y="2795022"/>
            <a:ext cx="7654610" cy="5705874"/>
          </a:xfrm>
          <a:custGeom>
            <a:avLst/>
            <a:gdLst/>
            <a:ahLst/>
            <a:cxnLst/>
            <a:rect r="r" b="b" t="t" l="l"/>
            <a:pathLst>
              <a:path h="5705874" w="7654610">
                <a:moveTo>
                  <a:pt x="0" y="0"/>
                </a:moveTo>
                <a:lnTo>
                  <a:pt x="7654610" y="0"/>
                </a:lnTo>
                <a:lnTo>
                  <a:pt x="7654610" y="5705873"/>
                </a:lnTo>
                <a:lnTo>
                  <a:pt x="0" y="5705873"/>
                </a:lnTo>
                <a:lnTo>
                  <a:pt x="0" y="0"/>
                </a:lnTo>
                <a:close/>
              </a:path>
            </a:pathLst>
          </a:custGeom>
          <a:blipFill>
            <a:blip r:embed="rId11"/>
            <a:stretch>
              <a:fillRect l="0" t="0" r="0" b="0"/>
            </a:stretch>
          </a:blipFill>
        </p:spPr>
      </p:sp>
      <p:sp>
        <p:nvSpPr>
          <p:cNvPr name="TextBox 21" id="21"/>
          <p:cNvSpPr txBox="true"/>
          <p:nvPr/>
        </p:nvSpPr>
        <p:spPr>
          <a:xfrm rot="0">
            <a:off x="16446876" y="8872481"/>
            <a:ext cx="2423097" cy="638289"/>
          </a:xfrm>
          <a:prstGeom prst="rect">
            <a:avLst/>
          </a:prstGeom>
        </p:spPr>
        <p:txBody>
          <a:bodyPr anchor="t" rtlCol="false" tIns="0" lIns="0" bIns="0" rIns="0">
            <a:spAutoFit/>
          </a:bodyPr>
          <a:lstStyle/>
          <a:p>
            <a:pPr algn="ctr">
              <a:lnSpc>
                <a:spcPts val="4718"/>
              </a:lnSpc>
            </a:pPr>
            <a:r>
              <a:rPr lang="en-US" sz="3370">
                <a:solidFill>
                  <a:srgbClr val="FFFFFF"/>
                </a:solidFill>
                <a:latin typeface="HS Gold"/>
                <a:ea typeface="HS Gold"/>
                <a:cs typeface="HS Gold"/>
                <a:sym typeface="HS Gold"/>
              </a:rPr>
              <a:t>13</a:t>
            </a:r>
          </a:p>
        </p:txBody>
      </p:sp>
      <p:sp>
        <p:nvSpPr>
          <p:cNvPr name="TextBox 22" id="22"/>
          <p:cNvSpPr txBox="true"/>
          <p:nvPr/>
        </p:nvSpPr>
        <p:spPr>
          <a:xfrm rot="0">
            <a:off x="1028700" y="1393295"/>
            <a:ext cx="7335352" cy="95885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HS Gold Bold"/>
                <a:ea typeface="HS Gold Bold"/>
                <a:cs typeface="HS Gold Bold"/>
                <a:sym typeface="HS Gold Bold"/>
              </a:rPr>
              <a:t>Sequence Diagram</a:t>
            </a:r>
          </a:p>
        </p:txBody>
      </p:sp>
      <p:sp>
        <p:nvSpPr>
          <p:cNvPr name="TextBox 23" id="23"/>
          <p:cNvSpPr txBox="true"/>
          <p:nvPr/>
        </p:nvSpPr>
        <p:spPr>
          <a:xfrm rot="0">
            <a:off x="2186710" y="9017096"/>
            <a:ext cx="6239531" cy="815897"/>
          </a:xfrm>
          <a:prstGeom prst="rect">
            <a:avLst/>
          </a:prstGeom>
        </p:spPr>
        <p:txBody>
          <a:bodyPr anchor="t" rtlCol="false" tIns="0" lIns="0" bIns="0" rIns="0">
            <a:spAutoFit/>
          </a:bodyPr>
          <a:lstStyle/>
          <a:p>
            <a:pPr algn="l">
              <a:lnSpc>
                <a:spcPts val="5954"/>
              </a:lnSpc>
            </a:pPr>
            <a:r>
              <a:rPr lang="en-US" b="true" sz="4253">
                <a:solidFill>
                  <a:srgbClr val="FFFFFF"/>
                </a:solidFill>
                <a:latin typeface="HS Gold Bold"/>
                <a:ea typeface="HS Gold Bold"/>
                <a:cs typeface="HS Gold Bold"/>
                <a:sym typeface="HS Gold Bold"/>
              </a:rPr>
              <a:t>User Login Flow</a:t>
            </a:r>
          </a:p>
        </p:txBody>
      </p:sp>
      <p:sp>
        <p:nvSpPr>
          <p:cNvPr name="TextBox 24" id="24"/>
          <p:cNvSpPr txBox="true"/>
          <p:nvPr/>
        </p:nvSpPr>
        <p:spPr>
          <a:xfrm rot="0">
            <a:off x="9323326" y="8701105"/>
            <a:ext cx="8335099" cy="1479078"/>
          </a:xfrm>
          <a:prstGeom prst="rect">
            <a:avLst/>
          </a:prstGeom>
        </p:spPr>
        <p:txBody>
          <a:bodyPr anchor="t" rtlCol="false" tIns="0" lIns="0" bIns="0" rIns="0">
            <a:spAutoFit/>
          </a:bodyPr>
          <a:lstStyle/>
          <a:p>
            <a:pPr algn="ctr">
              <a:lnSpc>
                <a:spcPts val="5626"/>
              </a:lnSpc>
            </a:pPr>
            <a:r>
              <a:rPr lang="en-US" b="true" sz="4018">
                <a:solidFill>
                  <a:srgbClr val="FFFFFF"/>
                </a:solidFill>
                <a:latin typeface="HS Gold Bold"/>
                <a:ea typeface="HS Gold Bold"/>
                <a:cs typeface="HS Gold Bold"/>
                <a:sym typeface="HS Gold Bold"/>
              </a:rPr>
              <a:t>Bluetooth Connection and Data Streaming Flow</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1434362" y="-6849722"/>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98834" y="-4215182"/>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562280" y="-1566692"/>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0" y="9775584"/>
            <a:ext cx="18288000" cy="511416"/>
            <a:chOff x="0" y="0"/>
            <a:chExt cx="4816593" cy="134694"/>
          </a:xfrm>
        </p:grpSpPr>
        <p:sp>
          <p:nvSpPr>
            <p:cNvPr name="Freeform 6" id="6"/>
            <p:cNvSpPr/>
            <p:nvPr/>
          </p:nvSpPr>
          <p:spPr>
            <a:xfrm flipH="false" flipV="false" rot="0">
              <a:off x="0" y="0"/>
              <a:ext cx="4816592" cy="134694"/>
            </a:xfrm>
            <a:custGeom>
              <a:avLst/>
              <a:gdLst/>
              <a:ahLst/>
              <a:cxnLst/>
              <a:rect r="r" b="b" t="t" l="l"/>
              <a:pathLst>
                <a:path h="134694" w="4816592">
                  <a:moveTo>
                    <a:pt x="0" y="0"/>
                  </a:moveTo>
                  <a:lnTo>
                    <a:pt x="4816592" y="0"/>
                  </a:lnTo>
                  <a:lnTo>
                    <a:pt x="4816592" y="134694"/>
                  </a:lnTo>
                  <a:lnTo>
                    <a:pt x="0" y="134694"/>
                  </a:lnTo>
                  <a:close/>
                </a:path>
              </a:pathLst>
            </a:custGeom>
            <a:solidFill>
              <a:srgbClr val="194464">
                <a:alpha val="28627"/>
              </a:srgbClr>
            </a:solidFill>
          </p:spPr>
        </p:sp>
        <p:sp>
          <p:nvSpPr>
            <p:cNvPr name="TextBox 7" id="7"/>
            <p:cNvSpPr txBox="true"/>
            <p:nvPr/>
          </p:nvSpPr>
          <p:spPr>
            <a:xfrm>
              <a:off x="0" y="-38100"/>
              <a:ext cx="4816593" cy="172794"/>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flipH="true">
            <a:off x="10428832" y="943122"/>
            <a:ext cx="7811998"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9" id="9"/>
          <p:cNvSpPr/>
          <p:nvPr/>
        </p:nvSpPr>
        <p:spPr>
          <a:xfrm flipH="true">
            <a:off x="10476002" y="8705868"/>
            <a:ext cx="7811998"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0" id="10"/>
          <p:cNvSpPr/>
          <p:nvPr/>
        </p:nvSpPr>
        <p:spPr>
          <a:xfrm flipV="true">
            <a:off x="17584364" y="893869"/>
            <a:ext cx="0" cy="7811998"/>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11" id="11"/>
          <p:cNvSpPr/>
          <p:nvPr/>
        </p:nvSpPr>
        <p:spPr>
          <a:xfrm flipH="false" flipV="false" rot="-10800000">
            <a:off x="0" y="55493"/>
            <a:ext cx="2500840" cy="1416101"/>
          </a:xfrm>
          <a:custGeom>
            <a:avLst/>
            <a:gdLst/>
            <a:ahLst/>
            <a:cxnLst/>
            <a:rect r="r" b="b" t="t" l="l"/>
            <a:pathLst>
              <a:path h="1416101" w="2500840">
                <a:moveTo>
                  <a:pt x="0" y="0"/>
                </a:moveTo>
                <a:lnTo>
                  <a:pt x="2500840" y="0"/>
                </a:lnTo>
                <a:lnTo>
                  <a:pt x="2500840" y="1416101"/>
                </a:lnTo>
                <a:lnTo>
                  <a:pt x="0" y="1416101"/>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5400000">
            <a:off x="2304849" y="360481"/>
            <a:ext cx="1416101" cy="801867"/>
          </a:xfrm>
          <a:custGeom>
            <a:avLst/>
            <a:gdLst/>
            <a:ahLst/>
            <a:cxnLst/>
            <a:rect r="r" b="b" t="t" l="l"/>
            <a:pathLst>
              <a:path h="801867" w="1416101">
                <a:moveTo>
                  <a:pt x="0" y="0"/>
                </a:moveTo>
                <a:lnTo>
                  <a:pt x="1416101" y="0"/>
                </a:lnTo>
                <a:lnTo>
                  <a:pt x="1416101" y="801868"/>
                </a:lnTo>
                <a:lnTo>
                  <a:pt x="0" y="801868"/>
                </a:lnTo>
                <a:lnTo>
                  <a:pt x="0" y="0"/>
                </a:lnTo>
                <a:close/>
              </a:path>
            </a:pathLst>
          </a:custGeom>
          <a:blipFill>
            <a:blip r:embed="rId6">
              <a:alphaModFix amt="9999"/>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3544203" y="812225"/>
            <a:ext cx="1131272" cy="640583"/>
          </a:xfrm>
          <a:custGeom>
            <a:avLst/>
            <a:gdLst/>
            <a:ahLst/>
            <a:cxnLst/>
            <a:rect r="r" b="b" t="t" l="l"/>
            <a:pathLst>
              <a:path h="640583" w="1131272">
                <a:moveTo>
                  <a:pt x="0" y="0"/>
                </a:moveTo>
                <a:lnTo>
                  <a:pt x="1131271" y="0"/>
                </a:lnTo>
                <a:lnTo>
                  <a:pt x="1131271" y="640582"/>
                </a:lnTo>
                <a:lnTo>
                  <a:pt x="0" y="640582"/>
                </a:lnTo>
                <a:lnTo>
                  <a:pt x="0" y="0"/>
                </a:lnTo>
                <a:close/>
              </a:path>
            </a:pathLst>
          </a:custGeom>
          <a:blipFill>
            <a:blip r:embed="rId6">
              <a:alphaModFix amt="9999"/>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3523301" y="53365"/>
            <a:ext cx="1173075" cy="664253"/>
          </a:xfrm>
          <a:custGeom>
            <a:avLst/>
            <a:gdLst/>
            <a:ahLst/>
            <a:cxnLst/>
            <a:rect r="r" b="b" t="t" l="l"/>
            <a:pathLst>
              <a:path h="664253" w="1173075">
                <a:moveTo>
                  <a:pt x="0" y="0"/>
                </a:moveTo>
                <a:lnTo>
                  <a:pt x="1173075" y="0"/>
                </a:lnTo>
                <a:lnTo>
                  <a:pt x="1173075" y="664253"/>
                </a:lnTo>
                <a:lnTo>
                  <a:pt x="0" y="664253"/>
                </a:lnTo>
                <a:lnTo>
                  <a:pt x="0" y="0"/>
                </a:lnTo>
                <a:close/>
              </a:path>
            </a:pathLst>
          </a:custGeom>
          <a:blipFill>
            <a:blip r:embed="rId6">
              <a:alphaModFix amt="9999"/>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560831" y="3228445"/>
            <a:ext cx="10461792" cy="4822450"/>
          </a:xfrm>
          <a:custGeom>
            <a:avLst/>
            <a:gdLst/>
            <a:ahLst/>
            <a:cxnLst/>
            <a:rect r="r" b="b" t="t" l="l"/>
            <a:pathLst>
              <a:path h="4822450" w="10461792">
                <a:moveTo>
                  <a:pt x="0" y="0"/>
                </a:moveTo>
                <a:lnTo>
                  <a:pt x="10461792" y="0"/>
                </a:lnTo>
                <a:lnTo>
                  <a:pt x="10461792" y="4822449"/>
                </a:lnTo>
                <a:lnTo>
                  <a:pt x="0" y="4822449"/>
                </a:lnTo>
                <a:lnTo>
                  <a:pt x="0" y="0"/>
                </a:lnTo>
                <a:close/>
              </a:path>
            </a:pathLst>
          </a:custGeom>
          <a:blipFill>
            <a:blip r:embed="rId8"/>
            <a:stretch>
              <a:fillRect l="-3756" t="0" r="-3756" b="0"/>
            </a:stretch>
          </a:blipFill>
        </p:spPr>
      </p:sp>
      <p:sp>
        <p:nvSpPr>
          <p:cNvPr name="Freeform 16" id="16"/>
          <p:cNvSpPr/>
          <p:nvPr/>
        </p:nvSpPr>
        <p:spPr>
          <a:xfrm flipH="false" flipV="false" rot="0">
            <a:off x="11693808" y="2093742"/>
            <a:ext cx="5890556" cy="6397813"/>
          </a:xfrm>
          <a:custGeom>
            <a:avLst/>
            <a:gdLst/>
            <a:ahLst/>
            <a:cxnLst/>
            <a:rect r="r" b="b" t="t" l="l"/>
            <a:pathLst>
              <a:path h="6397813" w="5890556">
                <a:moveTo>
                  <a:pt x="0" y="0"/>
                </a:moveTo>
                <a:lnTo>
                  <a:pt x="5890556" y="0"/>
                </a:lnTo>
                <a:lnTo>
                  <a:pt x="5890556" y="6397813"/>
                </a:lnTo>
                <a:lnTo>
                  <a:pt x="0" y="6397813"/>
                </a:lnTo>
                <a:lnTo>
                  <a:pt x="0" y="0"/>
                </a:lnTo>
                <a:close/>
              </a:path>
            </a:pathLst>
          </a:custGeom>
          <a:blipFill>
            <a:blip r:embed="rId9"/>
            <a:stretch>
              <a:fillRect l="0" t="0" r="0" b="-2159"/>
            </a:stretch>
          </a:blipFill>
        </p:spPr>
      </p:sp>
      <p:sp>
        <p:nvSpPr>
          <p:cNvPr name="TextBox 17" id="17"/>
          <p:cNvSpPr txBox="true"/>
          <p:nvPr/>
        </p:nvSpPr>
        <p:spPr>
          <a:xfrm rot="0">
            <a:off x="16446876" y="8872481"/>
            <a:ext cx="2423097" cy="638289"/>
          </a:xfrm>
          <a:prstGeom prst="rect">
            <a:avLst/>
          </a:prstGeom>
        </p:spPr>
        <p:txBody>
          <a:bodyPr anchor="t" rtlCol="false" tIns="0" lIns="0" bIns="0" rIns="0">
            <a:spAutoFit/>
          </a:bodyPr>
          <a:lstStyle/>
          <a:p>
            <a:pPr algn="ctr">
              <a:lnSpc>
                <a:spcPts val="4718"/>
              </a:lnSpc>
            </a:pPr>
            <a:r>
              <a:rPr lang="en-US" sz="3370">
                <a:solidFill>
                  <a:srgbClr val="FFFFFF"/>
                </a:solidFill>
                <a:latin typeface="HS Gold"/>
                <a:ea typeface="HS Gold"/>
                <a:cs typeface="HS Gold"/>
                <a:sym typeface="HS Gold"/>
              </a:rPr>
              <a:t>14</a:t>
            </a:r>
          </a:p>
        </p:txBody>
      </p:sp>
      <p:sp>
        <p:nvSpPr>
          <p:cNvPr name="TextBox 18" id="18"/>
          <p:cNvSpPr txBox="true"/>
          <p:nvPr/>
        </p:nvSpPr>
        <p:spPr>
          <a:xfrm rot="0">
            <a:off x="1028700" y="1393295"/>
            <a:ext cx="7335352" cy="95885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HS Gold Bold"/>
                <a:ea typeface="HS Gold Bold"/>
                <a:cs typeface="HS Gold Bold"/>
                <a:sym typeface="HS Gold Bold"/>
              </a:rPr>
              <a:t>Sequence Diagram</a:t>
            </a:r>
          </a:p>
        </p:txBody>
      </p:sp>
      <p:sp>
        <p:nvSpPr>
          <p:cNvPr name="TextBox 19" id="19"/>
          <p:cNvSpPr txBox="true"/>
          <p:nvPr/>
        </p:nvSpPr>
        <p:spPr>
          <a:xfrm rot="0">
            <a:off x="3621329" y="8612206"/>
            <a:ext cx="5657811" cy="1419085"/>
          </a:xfrm>
          <a:prstGeom prst="rect">
            <a:avLst/>
          </a:prstGeom>
        </p:spPr>
        <p:txBody>
          <a:bodyPr anchor="t" rtlCol="false" tIns="0" lIns="0" bIns="0" rIns="0">
            <a:spAutoFit/>
          </a:bodyPr>
          <a:lstStyle/>
          <a:p>
            <a:pPr algn="l">
              <a:lnSpc>
                <a:spcPts val="5399"/>
              </a:lnSpc>
            </a:pPr>
            <a:r>
              <a:rPr lang="en-US" b="true" sz="3856">
                <a:solidFill>
                  <a:srgbClr val="FFFFFF"/>
                </a:solidFill>
                <a:latin typeface="HS Gold Bold"/>
                <a:ea typeface="HS Gold Bold"/>
                <a:cs typeface="HS Gold Bold"/>
                <a:sym typeface="HS Gold Bold"/>
              </a:rPr>
              <a:t>App Initialization and Home Dashboard Flow</a:t>
            </a:r>
          </a:p>
        </p:txBody>
      </p:sp>
      <p:sp>
        <p:nvSpPr>
          <p:cNvPr name="TextBox 20" id="20"/>
          <p:cNvSpPr txBox="true"/>
          <p:nvPr/>
        </p:nvSpPr>
        <p:spPr>
          <a:xfrm rot="0">
            <a:off x="11948422" y="8776596"/>
            <a:ext cx="5381327" cy="1345106"/>
          </a:xfrm>
          <a:prstGeom prst="rect">
            <a:avLst/>
          </a:prstGeom>
        </p:spPr>
        <p:txBody>
          <a:bodyPr anchor="t" rtlCol="false" tIns="0" lIns="0" bIns="0" rIns="0">
            <a:spAutoFit/>
          </a:bodyPr>
          <a:lstStyle/>
          <a:p>
            <a:pPr algn="ctr">
              <a:lnSpc>
                <a:spcPts val="5135"/>
              </a:lnSpc>
            </a:pPr>
            <a:r>
              <a:rPr lang="en-US" b="true" sz="3668">
                <a:solidFill>
                  <a:srgbClr val="FFFFFF"/>
                </a:solidFill>
                <a:latin typeface="HS Gold Bold"/>
                <a:ea typeface="HS Gold Bold"/>
                <a:cs typeface="HS Gold Bold"/>
                <a:sym typeface="HS Gold Bold"/>
              </a:rPr>
              <a:t>Hardware Weight &amp; BLE Streaming Flow</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479456" y="-2506361"/>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69799" y="-6074590"/>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491995" y="-6074590"/>
            <a:ext cx="15769193" cy="15769193"/>
          </a:xfrm>
          <a:custGeom>
            <a:avLst/>
            <a:gdLst/>
            <a:ahLst/>
            <a:cxnLst/>
            <a:rect r="r" b="b" t="t" l="l"/>
            <a:pathLst>
              <a:path h="15769193" w="15769193">
                <a:moveTo>
                  <a:pt x="0" y="0"/>
                </a:moveTo>
                <a:lnTo>
                  <a:pt x="15769193" y="0"/>
                </a:lnTo>
                <a:lnTo>
                  <a:pt x="15769193" y="15769192"/>
                </a:lnTo>
                <a:lnTo>
                  <a:pt x="0" y="1576919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584633" y="0"/>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H="true">
            <a:off x="8908029" y="984311"/>
            <a:ext cx="9690758" cy="44389"/>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7" id="7"/>
          <p:cNvSpPr/>
          <p:nvPr/>
        </p:nvSpPr>
        <p:spPr>
          <a:xfrm>
            <a:off x="17254537" y="0"/>
            <a:ext cx="0" cy="10598861"/>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TextBox 8" id="8"/>
          <p:cNvSpPr txBox="true"/>
          <p:nvPr/>
        </p:nvSpPr>
        <p:spPr>
          <a:xfrm rot="0">
            <a:off x="1028700" y="1436749"/>
            <a:ext cx="7335352" cy="95885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HS Gold Bold"/>
                <a:ea typeface="HS Gold Bold"/>
                <a:cs typeface="HS Gold Bold"/>
                <a:sym typeface="HS Gold Bold"/>
              </a:rPr>
              <a:t>ER Diagram</a:t>
            </a:r>
          </a:p>
        </p:txBody>
      </p:sp>
      <p:sp>
        <p:nvSpPr>
          <p:cNvPr name="AutoShape 9" id="9"/>
          <p:cNvSpPr/>
          <p:nvPr/>
        </p:nvSpPr>
        <p:spPr>
          <a:xfrm>
            <a:off x="8908029" y="-311861"/>
            <a:ext cx="0" cy="10598861"/>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10" id="10"/>
          <p:cNvSpPr/>
          <p:nvPr/>
        </p:nvSpPr>
        <p:spPr>
          <a:xfrm flipH="false" flipV="false" rot="0">
            <a:off x="-897936" y="-1548410"/>
            <a:ext cx="6965137" cy="3944009"/>
          </a:xfrm>
          <a:custGeom>
            <a:avLst/>
            <a:gdLst/>
            <a:ahLst/>
            <a:cxnLst/>
            <a:rect r="r" b="b" t="t" l="l"/>
            <a:pathLst>
              <a:path h="3944009" w="6965137">
                <a:moveTo>
                  <a:pt x="0" y="0"/>
                </a:moveTo>
                <a:lnTo>
                  <a:pt x="6965137" y="0"/>
                </a:lnTo>
                <a:lnTo>
                  <a:pt x="6965137" y="3944009"/>
                </a:lnTo>
                <a:lnTo>
                  <a:pt x="0" y="3944009"/>
                </a:lnTo>
                <a:lnTo>
                  <a:pt x="0" y="0"/>
                </a:lnTo>
                <a:close/>
              </a:path>
            </a:pathLst>
          </a:custGeom>
          <a:blipFill>
            <a:blip r:embed="rId6">
              <a:alphaModFix amt="13000"/>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9452006" y="9075659"/>
            <a:ext cx="4278468" cy="2422682"/>
          </a:xfrm>
          <a:custGeom>
            <a:avLst/>
            <a:gdLst/>
            <a:ahLst/>
            <a:cxnLst/>
            <a:rect r="r" b="b" t="t" l="l"/>
            <a:pathLst>
              <a:path h="2422682" w="4278468">
                <a:moveTo>
                  <a:pt x="0" y="0"/>
                </a:moveTo>
                <a:lnTo>
                  <a:pt x="4278467" y="0"/>
                </a:lnTo>
                <a:lnTo>
                  <a:pt x="4278467" y="2422682"/>
                </a:lnTo>
                <a:lnTo>
                  <a:pt x="0" y="2422682"/>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9455716" y="2016186"/>
            <a:ext cx="7463458" cy="6381571"/>
          </a:xfrm>
          <a:custGeom>
            <a:avLst/>
            <a:gdLst/>
            <a:ahLst/>
            <a:cxnLst/>
            <a:rect r="r" b="b" t="t" l="l"/>
            <a:pathLst>
              <a:path h="6381571" w="7463458">
                <a:moveTo>
                  <a:pt x="0" y="0"/>
                </a:moveTo>
                <a:lnTo>
                  <a:pt x="7463459" y="0"/>
                </a:lnTo>
                <a:lnTo>
                  <a:pt x="7463459" y="6381571"/>
                </a:lnTo>
                <a:lnTo>
                  <a:pt x="0" y="6381571"/>
                </a:lnTo>
                <a:lnTo>
                  <a:pt x="0" y="0"/>
                </a:lnTo>
                <a:close/>
              </a:path>
            </a:pathLst>
          </a:custGeom>
          <a:blipFill>
            <a:blip r:embed="rId8"/>
            <a:stretch>
              <a:fillRect l="0" t="0" r="0" b="0"/>
            </a:stretch>
          </a:blipFill>
        </p:spPr>
      </p:sp>
      <p:sp>
        <p:nvSpPr>
          <p:cNvPr name="TextBox 13" id="13"/>
          <p:cNvSpPr txBox="true"/>
          <p:nvPr/>
        </p:nvSpPr>
        <p:spPr>
          <a:xfrm rot="0">
            <a:off x="16446876" y="8872481"/>
            <a:ext cx="2423097" cy="638289"/>
          </a:xfrm>
          <a:prstGeom prst="rect">
            <a:avLst/>
          </a:prstGeom>
        </p:spPr>
        <p:txBody>
          <a:bodyPr anchor="t" rtlCol="false" tIns="0" lIns="0" bIns="0" rIns="0">
            <a:spAutoFit/>
          </a:bodyPr>
          <a:lstStyle/>
          <a:p>
            <a:pPr algn="ctr">
              <a:lnSpc>
                <a:spcPts val="4718"/>
              </a:lnSpc>
            </a:pPr>
            <a:r>
              <a:rPr lang="en-US" sz="3370">
                <a:solidFill>
                  <a:srgbClr val="FFFFFF"/>
                </a:solidFill>
                <a:latin typeface="HS Gold"/>
                <a:ea typeface="HS Gold"/>
                <a:cs typeface="HS Gold"/>
                <a:sym typeface="HS Gold"/>
              </a:rPr>
              <a:t>15</a:t>
            </a:r>
          </a:p>
        </p:txBody>
      </p:sp>
      <p:sp>
        <p:nvSpPr>
          <p:cNvPr name="TextBox 14" id="14"/>
          <p:cNvSpPr txBox="true"/>
          <p:nvPr/>
        </p:nvSpPr>
        <p:spPr>
          <a:xfrm rot="0">
            <a:off x="1611392" y="2404848"/>
            <a:ext cx="7116813" cy="6600983"/>
          </a:xfrm>
          <a:prstGeom prst="rect">
            <a:avLst/>
          </a:prstGeom>
        </p:spPr>
        <p:txBody>
          <a:bodyPr anchor="t" rtlCol="false" tIns="0" lIns="0" bIns="0" rIns="0">
            <a:spAutoFit/>
          </a:bodyPr>
          <a:lstStyle/>
          <a:p>
            <a:pPr algn="l">
              <a:lnSpc>
                <a:spcPts val="5286"/>
              </a:lnSpc>
            </a:pPr>
            <a:r>
              <a:rPr lang="en-US" sz="3109">
                <a:solidFill>
                  <a:srgbClr val="FFFFFF"/>
                </a:solidFill>
                <a:latin typeface="HT Mosafer Rounded"/>
                <a:ea typeface="HT Mosafer Rounded"/>
                <a:cs typeface="HT Mosafer Rounded"/>
                <a:sym typeface="HT Mosafer Rounded"/>
              </a:rPr>
              <a:t>shows how the main database tables in the ProGear system are connected. Each user is linked to one ESP32 controller, which connects to multiple weight sensors. Notifications are linked to both the user and controller, and store messages about missing items along with timestamps. This structure ensures accurate tracking of gear and clear user-alert history.</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479456" y="-2506361"/>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69799" y="-6074590"/>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491995" y="-6074590"/>
            <a:ext cx="15769193" cy="15769193"/>
          </a:xfrm>
          <a:custGeom>
            <a:avLst/>
            <a:gdLst/>
            <a:ahLst/>
            <a:cxnLst/>
            <a:rect r="r" b="b" t="t" l="l"/>
            <a:pathLst>
              <a:path h="15769193" w="15769193">
                <a:moveTo>
                  <a:pt x="0" y="0"/>
                </a:moveTo>
                <a:lnTo>
                  <a:pt x="15769193" y="0"/>
                </a:lnTo>
                <a:lnTo>
                  <a:pt x="15769193" y="15769192"/>
                </a:lnTo>
                <a:lnTo>
                  <a:pt x="0" y="1576919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748036" y="671278"/>
            <a:ext cx="13744011" cy="13744011"/>
          </a:xfrm>
          <a:custGeom>
            <a:avLst/>
            <a:gdLst/>
            <a:ahLst/>
            <a:cxnLst/>
            <a:rect r="r" b="b" t="t" l="l"/>
            <a:pathLst>
              <a:path h="13744011" w="13744011">
                <a:moveTo>
                  <a:pt x="0" y="0"/>
                </a:moveTo>
                <a:lnTo>
                  <a:pt x="13744011" y="0"/>
                </a:lnTo>
                <a:lnTo>
                  <a:pt x="13744011" y="13744011"/>
                </a:lnTo>
                <a:lnTo>
                  <a:pt x="0" y="13744011"/>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H="true">
            <a:off x="8908029" y="984311"/>
            <a:ext cx="9690758" cy="44389"/>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7" id="7"/>
          <p:cNvSpPr/>
          <p:nvPr/>
        </p:nvSpPr>
        <p:spPr>
          <a:xfrm>
            <a:off x="17254537" y="0"/>
            <a:ext cx="0" cy="10598861"/>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TextBox 8" id="8"/>
          <p:cNvSpPr txBox="true"/>
          <p:nvPr/>
        </p:nvSpPr>
        <p:spPr>
          <a:xfrm rot="0">
            <a:off x="1028700" y="1436749"/>
            <a:ext cx="7335352" cy="95885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HS Gold Bold"/>
                <a:ea typeface="HS Gold Bold"/>
                <a:cs typeface="HS Gold Bold"/>
                <a:sym typeface="HS Gold Bold"/>
              </a:rPr>
              <a:t>Implementation </a:t>
            </a:r>
          </a:p>
        </p:txBody>
      </p:sp>
      <p:sp>
        <p:nvSpPr>
          <p:cNvPr name="AutoShape 9" id="9"/>
          <p:cNvSpPr/>
          <p:nvPr/>
        </p:nvSpPr>
        <p:spPr>
          <a:xfrm>
            <a:off x="8908029" y="-311861"/>
            <a:ext cx="0" cy="10598861"/>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10" id="10"/>
          <p:cNvSpPr/>
          <p:nvPr/>
        </p:nvSpPr>
        <p:spPr>
          <a:xfrm flipH="false" flipV="false" rot="0">
            <a:off x="-1795338" y="-1438679"/>
            <a:ext cx="6965137" cy="3944009"/>
          </a:xfrm>
          <a:custGeom>
            <a:avLst/>
            <a:gdLst/>
            <a:ahLst/>
            <a:cxnLst/>
            <a:rect r="r" b="b" t="t" l="l"/>
            <a:pathLst>
              <a:path h="3944009" w="6965137">
                <a:moveTo>
                  <a:pt x="0" y="0"/>
                </a:moveTo>
                <a:lnTo>
                  <a:pt x="6965137" y="0"/>
                </a:lnTo>
                <a:lnTo>
                  <a:pt x="6965137" y="3944009"/>
                </a:lnTo>
                <a:lnTo>
                  <a:pt x="0" y="3944009"/>
                </a:lnTo>
                <a:lnTo>
                  <a:pt x="0" y="0"/>
                </a:lnTo>
                <a:close/>
              </a:path>
            </a:pathLst>
          </a:custGeom>
          <a:blipFill>
            <a:blip r:embed="rId6">
              <a:alphaModFix amt="13000"/>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9452006" y="9075659"/>
            <a:ext cx="4278468" cy="2422682"/>
          </a:xfrm>
          <a:custGeom>
            <a:avLst/>
            <a:gdLst/>
            <a:ahLst/>
            <a:cxnLst/>
            <a:rect r="r" b="b" t="t" l="l"/>
            <a:pathLst>
              <a:path h="2422682" w="4278468">
                <a:moveTo>
                  <a:pt x="0" y="0"/>
                </a:moveTo>
                <a:lnTo>
                  <a:pt x="4278467" y="0"/>
                </a:lnTo>
                <a:lnTo>
                  <a:pt x="4278467" y="2422682"/>
                </a:lnTo>
                <a:lnTo>
                  <a:pt x="0" y="2422682"/>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6446876" y="8872481"/>
            <a:ext cx="2423097" cy="638289"/>
          </a:xfrm>
          <a:prstGeom prst="rect">
            <a:avLst/>
          </a:prstGeom>
        </p:spPr>
        <p:txBody>
          <a:bodyPr anchor="t" rtlCol="false" tIns="0" lIns="0" bIns="0" rIns="0">
            <a:spAutoFit/>
          </a:bodyPr>
          <a:lstStyle/>
          <a:p>
            <a:pPr algn="ctr">
              <a:lnSpc>
                <a:spcPts val="4718"/>
              </a:lnSpc>
            </a:pPr>
            <a:r>
              <a:rPr lang="en-US" sz="3370">
                <a:solidFill>
                  <a:srgbClr val="FFFFFF"/>
                </a:solidFill>
                <a:latin typeface="HS Gold"/>
                <a:ea typeface="HS Gold"/>
                <a:cs typeface="HS Gold"/>
                <a:sym typeface="HS Gold"/>
              </a:rPr>
              <a:t>16</a:t>
            </a:r>
          </a:p>
        </p:txBody>
      </p:sp>
      <p:sp>
        <p:nvSpPr>
          <p:cNvPr name="TextBox 13" id="13"/>
          <p:cNvSpPr txBox="true"/>
          <p:nvPr/>
        </p:nvSpPr>
        <p:spPr>
          <a:xfrm rot="0">
            <a:off x="1028700" y="3185994"/>
            <a:ext cx="7116813" cy="5267959"/>
          </a:xfrm>
          <a:prstGeom prst="rect">
            <a:avLst/>
          </a:prstGeom>
        </p:spPr>
        <p:txBody>
          <a:bodyPr anchor="t" rtlCol="false" tIns="0" lIns="0" bIns="0" rIns="0">
            <a:spAutoFit/>
          </a:bodyPr>
          <a:lstStyle/>
          <a:p>
            <a:pPr algn="l">
              <a:lnSpc>
                <a:spcPts val="5286"/>
              </a:lnSpc>
            </a:pPr>
            <a:r>
              <a:rPr lang="en-US" sz="3109">
                <a:solidFill>
                  <a:srgbClr val="FFFFFF"/>
                </a:solidFill>
                <a:latin typeface="HT Mosafer Rounded"/>
                <a:ea typeface="HT Mosafer Rounded"/>
                <a:cs typeface="HT Mosafer Rounded"/>
                <a:sym typeface="HT Mosafer Rounded"/>
              </a:rPr>
              <a:t>The Implementation phase focused on building the hardware prototype, developing the Flutter mobile application, and integrating both through Bluetooth Low Energy (BLE). This stage transformed our system design into a fully functional prototype.</a:t>
            </a:r>
          </a:p>
          <a:p>
            <a:pPr algn="l">
              <a:lnSpc>
                <a:spcPts val="5286"/>
              </a:lnSpc>
            </a:pPr>
          </a:p>
        </p:txBody>
      </p:sp>
      <p:sp>
        <p:nvSpPr>
          <p:cNvPr name="TextBox 14" id="14"/>
          <p:cNvSpPr txBox="true"/>
          <p:nvPr/>
        </p:nvSpPr>
        <p:spPr>
          <a:xfrm rot="0">
            <a:off x="11263435" y="1436749"/>
            <a:ext cx="4985213" cy="95885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HS Gold Bold"/>
                <a:ea typeface="HS Gold Bold"/>
                <a:cs typeface="HS Gold Bold"/>
                <a:sym typeface="HS Gold Bold"/>
              </a:rPr>
              <a:t>Software Tools </a:t>
            </a:r>
          </a:p>
        </p:txBody>
      </p:sp>
      <p:grpSp>
        <p:nvGrpSpPr>
          <p:cNvPr name="Group 15" id="15"/>
          <p:cNvGrpSpPr/>
          <p:nvPr/>
        </p:nvGrpSpPr>
        <p:grpSpPr>
          <a:xfrm rot="0">
            <a:off x="10119028" y="2858556"/>
            <a:ext cx="6129620" cy="4684728"/>
            <a:chOff x="0" y="0"/>
            <a:chExt cx="8172827" cy="6246304"/>
          </a:xfrm>
        </p:grpSpPr>
        <p:grpSp>
          <p:nvGrpSpPr>
            <p:cNvPr name="Group 16" id="16"/>
            <p:cNvGrpSpPr/>
            <p:nvPr/>
          </p:nvGrpSpPr>
          <p:grpSpPr>
            <a:xfrm rot="0">
              <a:off x="0" y="0"/>
              <a:ext cx="8172827" cy="6246304"/>
              <a:chOff x="0" y="0"/>
              <a:chExt cx="1182153" cy="903492"/>
            </a:xfrm>
          </p:grpSpPr>
          <p:sp>
            <p:nvSpPr>
              <p:cNvPr name="Freeform 17" id="17"/>
              <p:cNvSpPr/>
              <p:nvPr/>
            </p:nvSpPr>
            <p:spPr>
              <a:xfrm flipH="false" flipV="false" rot="0">
                <a:off x="0" y="0"/>
                <a:ext cx="1182153" cy="903492"/>
              </a:xfrm>
              <a:custGeom>
                <a:avLst/>
                <a:gdLst/>
                <a:ahLst/>
                <a:cxnLst/>
                <a:rect r="r" b="b" t="t" l="l"/>
                <a:pathLst>
                  <a:path h="903492" w="1182153">
                    <a:moveTo>
                      <a:pt x="46890" y="0"/>
                    </a:moveTo>
                    <a:lnTo>
                      <a:pt x="1135264" y="0"/>
                    </a:lnTo>
                    <a:cubicBezTo>
                      <a:pt x="1161160" y="0"/>
                      <a:pt x="1182153" y="20993"/>
                      <a:pt x="1182153" y="46890"/>
                    </a:cubicBezTo>
                    <a:lnTo>
                      <a:pt x="1182153" y="856603"/>
                    </a:lnTo>
                    <a:cubicBezTo>
                      <a:pt x="1182153" y="882499"/>
                      <a:pt x="1161160" y="903492"/>
                      <a:pt x="1135264" y="903492"/>
                    </a:cubicBezTo>
                    <a:lnTo>
                      <a:pt x="46890" y="903492"/>
                    </a:lnTo>
                    <a:cubicBezTo>
                      <a:pt x="20993" y="903492"/>
                      <a:pt x="0" y="882499"/>
                      <a:pt x="0" y="856603"/>
                    </a:cubicBezTo>
                    <a:lnTo>
                      <a:pt x="0" y="46890"/>
                    </a:lnTo>
                    <a:cubicBezTo>
                      <a:pt x="0" y="20993"/>
                      <a:pt x="20993" y="0"/>
                      <a:pt x="46890" y="0"/>
                    </a:cubicBezTo>
                    <a:close/>
                  </a:path>
                </a:pathLst>
              </a:custGeom>
              <a:solidFill>
                <a:srgbClr val="FFFFFF">
                  <a:alpha val="15686"/>
                </a:srgbClr>
              </a:solidFill>
            </p:spPr>
          </p:sp>
          <p:sp>
            <p:nvSpPr>
              <p:cNvPr name="TextBox 18" id="18"/>
              <p:cNvSpPr txBox="true"/>
              <p:nvPr/>
            </p:nvSpPr>
            <p:spPr>
              <a:xfrm>
                <a:off x="0" y="-180975"/>
                <a:ext cx="1182153" cy="1084467"/>
              </a:xfrm>
              <a:prstGeom prst="rect">
                <a:avLst/>
              </a:prstGeom>
            </p:spPr>
            <p:txBody>
              <a:bodyPr anchor="ctr" rtlCol="false" tIns="127131" lIns="127131" bIns="127131" rIns="127131"/>
              <a:lstStyle/>
              <a:p>
                <a:pPr algn="ctr">
                  <a:lnSpc>
                    <a:spcPts val="5337"/>
                  </a:lnSpc>
                </a:pPr>
              </a:p>
            </p:txBody>
          </p:sp>
        </p:grpSp>
        <p:sp>
          <p:nvSpPr>
            <p:cNvPr name="Freeform 19" id="19"/>
            <p:cNvSpPr/>
            <p:nvPr/>
          </p:nvSpPr>
          <p:spPr>
            <a:xfrm flipH="false" flipV="false" rot="0">
              <a:off x="886825" y="526290"/>
              <a:ext cx="1632711" cy="1671718"/>
            </a:xfrm>
            <a:custGeom>
              <a:avLst/>
              <a:gdLst/>
              <a:ahLst/>
              <a:cxnLst/>
              <a:rect r="r" b="b" t="t" l="l"/>
              <a:pathLst>
                <a:path h="1671718" w="1632711">
                  <a:moveTo>
                    <a:pt x="0" y="0"/>
                  </a:moveTo>
                  <a:lnTo>
                    <a:pt x="1632711" y="0"/>
                  </a:lnTo>
                  <a:lnTo>
                    <a:pt x="1632711" y="1671718"/>
                  </a:lnTo>
                  <a:lnTo>
                    <a:pt x="0" y="1671718"/>
                  </a:lnTo>
                  <a:lnTo>
                    <a:pt x="0" y="0"/>
                  </a:lnTo>
                  <a:close/>
                </a:path>
              </a:pathLst>
            </a:custGeom>
            <a:blipFill>
              <a:blip r:embed="rId8"/>
              <a:stretch>
                <a:fillRect l="0" t="0" r="0" b="0"/>
              </a:stretch>
            </a:blipFill>
          </p:spPr>
        </p:sp>
        <p:sp>
          <p:nvSpPr>
            <p:cNvPr name="TextBox 20" id="20"/>
            <p:cNvSpPr txBox="true"/>
            <p:nvPr/>
          </p:nvSpPr>
          <p:spPr>
            <a:xfrm rot="0">
              <a:off x="968915" y="2296240"/>
              <a:ext cx="1550621" cy="511979"/>
            </a:xfrm>
            <a:prstGeom prst="rect">
              <a:avLst/>
            </a:prstGeom>
          </p:spPr>
          <p:txBody>
            <a:bodyPr anchor="t" rtlCol="false" tIns="0" lIns="0" bIns="0" rIns="0">
              <a:spAutoFit/>
            </a:bodyPr>
            <a:lstStyle/>
            <a:p>
              <a:pPr algn="ctr">
                <a:lnSpc>
                  <a:spcPts val="2972"/>
                </a:lnSpc>
              </a:pPr>
              <a:r>
                <a:rPr lang="en-US" sz="2123" b="true">
                  <a:solidFill>
                    <a:srgbClr val="FFFFFF"/>
                  </a:solidFill>
                  <a:latin typeface="HS Gold Bold"/>
                  <a:ea typeface="HS Gold Bold"/>
                  <a:cs typeface="HS Gold Bold"/>
                  <a:sym typeface="HS Gold Bold"/>
                </a:rPr>
                <a:t>Supabase</a:t>
              </a:r>
            </a:p>
          </p:txBody>
        </p:sp>
        <p:sp>
          <p:nvSpPr>
            <p:cNvPr name="Freeform 21" id="21"/>
            <p:cNvSpPr/>
            <p:nvPr/>
          </p:nvSpPr>
          <p:spPr>
            <a:xfrm flipH="false" flipV="false" rot="0">
              <a:off x="3459687" y="526290"/>
              <a:ext cx="1346493" cy="1671718"/>
            </a:xfrm>
            <a:custGeom>
              <a:avLst/>
              <a:gdLst/>
              <a:ahLst/>
              <a:cxnLst/>
              <a:rect r="r" b="b" t="t" l="l"/>
              <a:pathLst>
                <a:path h="1671718" w="1346493">
                  <a:moveTo>
                    <a:pt x="0" y="0"/>
                  </a:moveTo>
                  <a:lnTo>
                    <a:pt x="1346493" y="0"/>
                  </a:lnTo>
                  <a:lnTo>
                    <a:pt x="1346493" y="1671718"/>
                  </a:lnTo>
                  <a:lnTo>
                    <a:pt x="0" y="16717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3459687" y="2296240"/>
              <a:ext cx="1550621" cy="511979"/>
            </a:xfrm>
            <a:prstGeom prst="rect">
              <a:avLst/>
            </a:prstGeom>
          </p:spPr>
          <p:txBody>
            <a:bodyPr anchor="t" rtlCol="false" tIns="0" lIns="0" bIns="0" rIns="0">
              <a:spAutoFit/>
            </a:bodyPr>
            <a:lstStyle/>
            <a:p>
              <a:pPr algn="ctr">
                <a:lnSpc>
                  <a:spcPts val="2972"/>
                </a:lnSpc>
              </a:pPr>
              <a:r>
                <a:rPr lang="en-US" sz="2123" b="true">
                  <a:solidFill>
                    <a:srgbClr val="FFFFFF"/>
                  </a:solidFill>
                  <a:latin typeface="HS Gold Bold"/>
                  <a:ea typeface="HS Gold Bold"/>
                  <a:cs typeface="HS Gold Bold"/>
                  <a:sym typeface="HS Gold Bold"/>
                </a:rPr>
                <a:t>Flutter</a:t>
              </a:r>
            </a:p>
          </p:txBody>
        </p:sp>
        <p:sp>
          <p:nvSpPr>
            <p:cNvPr name="Freeform 23" id="23"/>
            <p:cNvSpPr/>
            <p:nvPr/>
          </p:nvSpPr>
          <p:spPr>
            <a:xfrm flipH="false" flipV="false" rot="0">
              <a:off x="5992497" y="526290"/>
              <a:ext cx="1314388" cy="1671718"/>
            </a:xfrm>
            <a:custGeom>
              <a:avLst/>
              <a:gdLst/>
              <a:ahLst/>
              <a:cxnLst/>
              <a:rect r="r" b="b" t="t" l="l"/>
              <a:pathLst>
                <a:path h="1671718" w="1314388">
                  <a:moveTo>
                    <a:pt x="0" y="0"/>
                  </a:moveTo>
                  <a:lnTo>
                    <a:pt x="1314388" y="0"/>
                  </a:lnTo>
                  <a:lnTo>
                    <a:pt x="1314388" y="1671718"/>
                  </a:lnTo>
                  <a:lnTo>
                    <a:pt x="0" y="167171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4" id="24"/>
            <p:cNvSpPr txBox="true"/>
            <p:nvPr/>
          </p:nvSpPr>
          <p:spPr>
            <a:xfrm rot="0">
              <a:off x="5874380" y="2296240"/>
              <a:ext cx="1550621" cy="511979"/>
            </a:xfrm>
            <a:prstGeom prst="rect">
              <a:avLst/>
            </a:prstGeom>
          </p:spPr>
          <p:txBody>
            <a:bodyPr anchor="t" rtlCol="false" tIns="0" lIns="0" bIns="0" rIns="0">
              <a:spAutoFit/>
            </a:bodyPr>
            <a:lstStyle/>
            <a:p>
              <a:pPr algn="ctr">
                <a:lnSpc>
                  <a:spcPts val="2972"/>
                </a:lnSpc>
              </a:pPr>
              <a:r>
                <a:rPr lang="en-US" sz="2123" b="true">
                  <a:solidFill>
                    <a:srgbClr val="FFFFFF"/>
                  </a:solidFill>
                  <a:latin typeface="HS Gold Bold"/>
                  <a:ea typeface="HS Gold Bold"/>
                  <a:cs typeface="HS Gold Bold"/>
                  <a:sym typeface="HS Gold Bold"/>
                </a:rPr>
                <a:t>BLE</a:t>
              </a:r>
            </a:p>
          </p:txBody>
        </p:sp>
        <p:sp>
          <p:nvSpPr>
            <p:cNvPr name="Freeform 25" id="25"/>
            <p:cNvSpPr/>
            <p:nvPr/>
          </p:nvSpPr>
          <p:spPr>
            <a:xfrm flipH="false" flipV="false" rot="0">
              <a:off x="1011535" y="3433853"/>
              <a:ext cx="1632711" cy="1556456"/>
            </a:xfrm>
            <a:custGeom>
              <a:avLst/>
              <a:gdLst/>
              <a:ahLst/>
              <a:cxnLst/>
              <a:rect r="r" b="b" t="t" l="l"/>
              <a:pathLst>
                <a:path h="1556456" w="1632711">
                  <a:moveTo>
                    <a:pt x="0" y="0"/>
                  </a:moveTo>
                  <a:lnTo>
                    <a:pt x="1632711" y="0"/>
                  </a:lnTo>
                  <a:lnTo>
                    <a:pt x="1632711" y="1556455"/>
                  </a:lnTo>
                  <a:lnTo>
                    <a:pt x="0" y="1556455"/>
                  </a:lnTo>
                  <a:lnTo>
                    <a:pt x="0" y="0"/>
                  </a:lnTo>
                  <a:close/>
                </a:path>
              </a:pathLst>
            </a:custGeom>
            <a:blipFill>
              <a:blip r:embed="rId13"/>
              <a:stretch>
                <a:fillRect l="-13847" t="-17201" r="-11983" b="-14794"/>
              </a:stretch>
            </a:blipFill>
          </p:spPr>
        </p:sp>
        <p:sp>
          <p:nvSpPr>
            <p:cNvPr name="TextBox 26" id="26"/>
            <p:cNvSpPr txBox="true"/>
            <p:nvPr/>
          </p:nvSpPr>
          <p:spPr>
            <a:xfrm rot="0">
              <a:off x="1052580" y="5091397"/>
              <a:ext cx="1550621" cy="511979"/>
            </a:xfrm>
            <a:prstGeom prst="rect">
              <a:avLst/>
            </a:prstGeom>
          </p:spPr>
          <p:txBody>
            <a:bodyPr anchor="t" rtlCol="false" tIns="0" lIns="0" bIns="0" rIns="0">
              <a:spAutoFit/>
            </a:bodyPr>
            <a:lstStyle/>
            <a:p>
              <a:pPr algn="ctr">
                <a:lnSpc>
                  <a:spcPts val="2972"/>
                </a:lnSpc>
              </a:pPr>
              <a:r>
                <a:rPr lang="en-US" sz="2123" b="true">
                  <a:solidFill>
                    <a:srgbClr val="FFFFFF"/>
                  </a:solidFill>
                  <a:latin typeface="HS Gold Bold"/>
                  <a:ea typeface="HS Gold Bold"/>
                  <a:cs typeface="HS Gold Bold"/>
                  <a:sym typeface="HS Gold Bold"/>
                </a:rPr>
                <a:t>GitHub</a:t>
              </a:r>
            </a:p>
          </p:txBody>
        </p:sp>
        <p:sp>
          <p:nvSpPr>
            <p:cNvPr name="Freeform 27" id="27"/>
            <p:cNvSpPr/>
            <p:nvPr/>
          </p:nvSpPr>
          <p:spPr>
            <a:xfrm flipH="false" flipV="false" rot="0">
              <a:off x="3561020" y="3400815"/>
              <a:ext cx="1661876" cy="1513924"/>
            </a:xfrm>
            <a:custGeom>
              <a:avLst/>
              <a:gdLst/>
              <a:ahLst/>
              <a:cxnLst/>
              <a:rect r="r" b="b" t="t" l="l"/>
              <a:pathLst>
                <a:path h="1513924" w="1661876">
                  <a:moveTo>
                    <a:pt x="0" y="0"/>
                  </a:moveTo>
                  <a:lnTo>
                    <a:pt x="1661876" y="0"/>
                  </a:lnTo>
                  <a:lnTo>
                    <a:pt x="1661876" y="1513924"/>
                  </a:lnTo>
                  <a:lnTo>
                    <a:pt x="0" y="1513924"/>
                  </a:lnTo>
                  <a:lnTo>
                    <a:pt x="0" y="0"/>
                  </a:lnTo>
                  <a:close/>
                </a:path>
              </a:pathLst>
            </a:custGeom>
            <a:blipFill>
              <a:blip r:embed="rId14"/>
              <a:stretch>
                <a:fillRect l="0" t="-9772" r="0" b="0"/>
              </a:stretch>
            </a:blipFill>
          </p:spPr>
        </p:sp>
        <p:sp>
          <p:nvSpPr>
            <p:cNvPr name="TextBox 28" id="28"/>
            <p:cNvSpPr txBox="true"/>
            <p:nvPr/>
          </p:nvSpPr>
          <p:spPr>
            <a:xfrm rot="0">
              <a:off x="3622728" y="5044503"/>
              <a:ext cx="1538460" cy="511979"/>
            </a:xfrm>
            <a:prstGeom prst="rect">
              <a:avLst/>
            </a:prstGeom>
          </p:spPr>
          <p:txBody>
            <a:bodyPr anchor="t" rtlCol="false" tIns="0" lIns="0" bIns="0" rIns="0">
              <a:spAutoFit/>
            </a:bodyPr>
            <a:lstStyle/>
            <a:p>
              <a:pPr algn="ctr">
                <a:lnSpc>
                  <a:spcPts val="2972"/>
                </a:lnSpc>
              </a:pPr>
              <a:r>
                <a:rPr lang="en-US" sz="2123" b="true">
                  <a:solidFill>
                    <a:srgbClr val="FFFFFF"/>
                  </a:solidFill>
                  <a:latin typeface="HS Gold Bold"/>
                  <a:ea typeface="HS Gold Bold"/>
                  <a:cs typeface="HS Gold Bold"/>
                  <a:sym typeface="HS Gold Bold"/>
                </a:rPr>
                <a:t>Jira</a:t>
              </a:r>
            </a:p>
          </p:txBody>
        </p:sp>
        <p:sp>
          <p:nvSpPr>
            <p:cNvPr name="Freeform 29" id="29"/>
            <p:cNvSpPr/>
            <p:nvPr/>
          </p:nvSpPr>
          <p:spPr>
            <a:xfrm flipH="false" flipV="false" rot="0">
              <a:off x="5977624" y="3400815"/>
              <a:ext cx="1344135" cy="1556456"/>
            </a:xfrm>
            <a:custGeom>
              <a:avLst/>
              <a:gdLst/>
              <a:ahLst/>
              <a:cxnLst/>
              <a:rect r="r" b="b" t="t" l="l"/>
              <a:pathLst>
                <a:path h="1556456" w="1344135">
                  <a:moveTo>
                    <a:pt x="0" y="0"/>
                  </a:moveTo>
                  <a:lnTo>
                    <a:pt x="1344135" y="0"/>
                  </a:lnTo>
                  <a:lnTo>
                    <a:pt x="1344135" y="1556456"/>
                  </a:lnTo>
                  <a:lnTo>
                    <a:pt x="0" y="1556456"/>
                  </a:lnTo>
                  <a:lnTo>
                    <a:pt x="0" y="0"/>
                  </a:lnTo>
                  <a:close/>
                </a:path>
              </a:pathLst>
            </a:custGeom>
            <a:blipFill>
              <a:blip r:embed="rId15"/>
              <a:stretch>
                <a:fillRect l="-21538" t="-18993" r="-20806" b="-18009"/>
              </a:stretch>
            </a:blipFill>
          </p:spPr>
        </p:sp>
        <p:sp>
          <p:nvSpPr>
            <p:cNvPr name="TextBox 30" id="30"/>
            <p:cNvSpPr txBox="true"/>
            <p:nvPr/>
          </p:nvSpPr>
          <p:spPr>
            <a:xfrm rot="0">
              <a:off x="5874380" y="5058359"/>
              <a:ext cx="1550621" cy="511979"/>
            </a:xfrm>
            <a:prstGeom prst="rect">
              <a:avLst/>
            </a:prstGeom>
          </p:spPr>
          <p:txBody>
            <a:bodyPr anchor="t" rtlCol="false" tIns="0" lIns="0" bIns="0" rIns="0">
              <a:spAutoFit/>
            </a:bodyPr>
            <a:lstStyle/>
            <a:p>
              <a:pPr algn="ctr">
                <a:lnSpc>
                  <a:spcPts val="2972"/>
                </a:lnSpc>
              </a:pPr>
              <a:r>
                <a:rPr lang="en-US" sz="2123" b="true">
                  <a:solidFill>
                    <a:srgbClr val="FFFFFF"/>
                  </a:solidFill>
                  <a:latin typeface="HS Gold Bold"/>
                  <a:ea typeface="HS Gold Bold"/>
                  <a:cs typeface="HS Gold Bold"/>
                  <a:sym typeface="HS Gold Bold"/>
                </a:rPr>
                <a:t>Figma</a:t>
              </a:r>
            </a:p>
          </p:txBody>
        </p:sp>
      </p:gr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479456" y="-2506361"/>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69799" y="-6074590"/>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491995" y="-6074590"/>
            <a:ext cx="15769193" cy="15769193"/>
          </a:xfrm>
          <a:custGeom>
            <a:avLst/>
            <a:gdLst/>
            <a:ahLst/>
            <a:cxnLst/>
            <a:rect r="r" b="b" t="t" l="l"/>
            <a:pathLst>
              <a:path h="15769193" w="15769193">
                <a:moveTo>
                  <a:pt x="0" y="0"/>
                </a:moveTo>
                <a:lnTo>
                  <a:pt x="15769193" y="0"/>
                </a:lnTo>
                <a:lnTo>
                  <a:pt x="15769193" y="15769192"/>
                </a:lnTo>
                <a:lnTo>
                  <a:pt x="0" y="1576919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584633" y="0"/>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H="true">
            <a:off x="8908029" y="984311"/>
            <a:ext cx="9690758" cy="44389"/>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7" id="7"/>
          <p:cNvSpPr/>
          <p:nvPr/>
        </p:nvSpPr>
        <p:spPr>
          <a:xfrm>
            <a:off x="17254537" y="0"/>
            <a:ext cx="0" cy="10598861"/>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TextBox 8" id="8"/>
          <p:cNvSpPr txBox="true"/>
          <p:nvPr/>
        </p:nvSpPr>
        <p:spPr>
          <a:xfrm rot="0">
            <a:off x="1369730" y="784286"/>
            <a:ext cx="7335352" cy="95885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HS Gold Bold"/>
                <a:ea typeface="HS Gold Bold"/>
                <a:cs typeface="HS Gold Bold"/>
                <a:sym typeface="HS Gold Bold"/>
              </a:rPr>
              <a:t>Implementation</a:t>
            </a:r>
          </a:p>
        </p:txBody>
      </p:sp>
      <p:sp>
        <p:nvSpPr>
          <p:cNvPr name="TextBox 9" id="9"/>
          <p:cNvSpPr txBox="true"/>
          <p:nvPr/>
        </p:nvSpPr>
        <p:spPr>
          <a:xfrm rot="0">
            <a:off x="1709162" y="2537275"/>
            <a:ext cx="14737714" cy="5519996"/>
          </a:xfrm>
          <a:prstGeom prst="rect">
            <a:avLst/>
          </a:prstGeom>
        </p:spPr>
        <p:txBody>
          <a:bodyPr anchor="t" rtlCol="false" tIns="0" lIns="0" bIns="0" rIns="0">
            <a:spAutoFit/>
          </a:bodyPr>
          <a:lstStyle/>
          <a:p>
            <a:pPr algn="l">
              <a:lnSpc>
                <a:spcPts val="5517"/>
              </a:lnSpc>
            </a:pPr>
            <a:r>
              <a:rPr lang="en-US" sz="3245">
                <a:solidFill>
                  <a:srgbClr val="FFFFFF"/>
                </a:solidFill>
                <a:latin typeface="HT Mosafer Rounded"/>
                <a:ea typeface="HT Mosafer Rounded"/>
                <a:cs typeface="HT Mosafer Rounded"/>
                <a:sym typeface="HT Mosafer Rounded"/>
              </a:rPr>
              <a:t>The hardware implementation of the ProGear Smart Bag was built using a set of lightweight and reliable electronic components. The ESP32 served as the main controller, handling sensor readings and BLE communication. Dual load-cell sensors, connected through HX711 amplifiers, were used to accurately measure the weight inside the bag. A rechargeable battery </a:t>
            </a:r>
          </a:p>
          <a:p>
            <a:pPr algn="l">
              <a:lnSpc>
                <a:spcPts val="5517"/>
              </a:lnSpc>
            </a:pPr>
            <a:r>
              <a:rPr lang="en-US" sz="3245">
                <a:solidFill>
                  <a:srgbClr val="FFFFFF"/>
                </a:solidFill>
                <a:latin typeface="HT Mosafer Rounded"/>
                <a:ea typeface="HT Mosafer Rounded"/>
                <a:cs typeface="HT Mosafer Rounded"/>
                <a:sym typeface="HT Mosafer Rounded"/>
              </a:rPr>
              <a:t> the entire system, while breadboards, wiring, and connectors supported prototyping and stable assembly of the final circuit.</a:t>
            </a:r>
          </a:p>
          <a:p>
            <a:pPr algn="l">
              <a:lnSpc>
                <a:spcPts val="5517"/>
              </a:lnSpc>
            </a:pPr>
          </a:p>
        </p:txBody>
      </p:sp>
      <p:sp>
        <p:nvSpPr>
          <p:cNvPr name="Freeform 10" id="10"/>
          <p:cNvSpPr/>
          <p:nvPr/>
        </p:nvSpPr>
        <p:spPr>
          <a:xfrm flipH="false" flipV="false" rot="0">
            <a:off x="-897936" y="-2688515"/>
            <a:ext cx="6965137" cy="3944009"/>
          </a:xfrm>
          <a:custGeom>
            <a:avLst/>
            <a:gdLst/>
            <a:ahLst/>
            <a:cxnLst/>
            <a:rect r="r" b="b" t="t" l="l"/>
            <a:pathLst>
              <a:path h="3944009" w="6965137">
                <a:moveTo>
                  <a:pt x="0" y="0"/>
                </a:moveTo>
                <a:lnTo>
                  <a:pt x="6965137" y="0"/>
                </a:lnTo>
                <a:lnTo>
                  <a:pt x="6965137" y="3944009"/>
                </a:lnTo>
                <a:lnTo>
                  <a:pt x="0" y="3944009"/>
                </a:lnTo>
                <a:lnTo>
                  <a:pt x="0" y="0"/>
                </a:lnTo>
                <a:close/>
              </a:path>
            </a:pathLst>
          </a:custGeom>
          <a:blipFill>
            <a:blip r:embed="rId6">
              <a:alphaModFix amt="13000"/>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9452006" y="9075659"/>
            <a:ext cx="4278468" cy="2422682"/>
          </a:xfrm>
          <a:custGeom>
            <a:avLst/>
            <a:gdLst/>
            <a:ahLst/>
            <a:cxnLst/>
            <a:rect r="r" b="b" t="t" l="l"/>
            <a:pathLst>
              <a:path h="2422682" w="4278468">
                <a:moveTo>
                  <a:pt x="0" y="0"/>
                </a:moveTo>
                <a:lnTo>
                  <a:pt x="4278467" y="0"/>
                </a:lnTo>
                <a:lnTo>
                  <a:pt x="4278467" y="2422682"/>
                </a:lnTo>
                <a:lnTo>
                  <a:pt x="0" y="2422682"/>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2872043" y="6216367"/>
            <a:ext cx="4382494" cy="4382494"/>
          </a:xfrm>
          <a:custGeom>
            <a:avLst/>
            <a:gdLst/>
            <a:ahLst/>
            <a:cxnLst/>
            <a:rect r="r" b="b" t="t" l="l"/>
            <a:pathLst>
              <a:path h="4382494" w="4382494">
                <a:moveTo>
                  <a:pt x="0" y="0"/>
                </a:moveTo>
                <a:lnTo>
                  <a:pt x="4382494" y="0"/>
                </a:lnTo>
                <a:lnTo>
                  <a:pt x="4382494" y="4382494"/>
                </a:lnTo>
                <a:lnTo>
                  <a:pt x="0" y="4382494"/>
                </a:lnTo>
                <a:lnTo>
                  <a:pt x="0" y="0"/>
                </a:lnTo>
                <a:close/>
              </a:path>
            </a:pathLst>
          </a:custGeom>
          <a:blipFill>
            <a:blip r:embed="rId8"/>
            <a:stretch>
              <a:fillRect l="0" t="0" r="0" b="0"/>
            </a:stretch>
          </a:blipFill>
        </p:spPr>
      </p:sp>
      <p:sp>
        <p:nvSpPr>
          <p:cNvPr name="TextBox 13" id="13"/>
          <p:cNvSpPr txBox="true"/>
          <p:nvPr/>
        </p:nvSpPr>
        <p:spPr>
          <a:xfrm rot="0">
            <a:off x="16446876" y="8872481"/>
            <a:ext cx="2423097" cy="638289"/>
          </a:xfrm>
          <a:prstGeom prst="rect">
            <a:avLst/>
          </a:prstGeom>
        </p:spPr>
        <p:txBody>
          <a:bodyPr anchor="t" rtlCol="false" tIns="0" lIns="0" bIns="0" rIns="0">
            <a:spAutoFit/>
          </a:bodyPr>
          <a:lstStyle/>
          <a:p>
            <a:pPr algn="ctr">
              <a:lnSpc>
                <a:spcPts val="4718"/>
              </a:lnSpc>
            </a:pPr>
            <a:r>
              <a:rPr lang="en-US" sz="3370">
                <a:solidFill>
                  <a:srgbClr val="FFFFFF"/>
                </a:solidFill>
                <a:latin typeface="HS Gold"/>
                <a:ea typeface="HS Gold"/>
                <a:cs typeface="HS Gold"/>
                <a:sym typeface="HS Gold"/>
              </a:rPr>
              <a:t>17</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479456" y="-2506361"/>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69799" y="-6074590"/>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491995" y="-6074590"/>
            <a:ext cx="15769193" cy="15769193"/>
          </a:xfrm>
          <a:custGeom>
            <a:avLst/>
            <a:gdLst/>
            <a:ahLst/>
            <a:cxnLst/>
            <a:rect r="r" b="b" t="t" l="l"/>
            <a:pathLst>
              <a:path h="15769193" w="15769193">
                <a:moveTo>
                  <a:pt x="0" y="0"/>
                </a:moveTo>
                <a:lnTo>
                  <a:pt x="15769193" y="0"/>
                </a:lnTo>
                <a:lnTo>
                  <a:pt x="15769193" y="15769192"/>
                </a:lnTo>
                <a:lnTo>
                  <a:pt x="0" y="1576919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584633" y="0"/>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H="true">
            <a:off x="8908029" y="984311"/>
            <a:ext cx="9690758" cy="44389"/>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7" id="7"/>
          <p:cNvSpPr/>
          <p:nvPr/>
        </p:nvSpPr>
        <p:spPr>
          <a:xfrm>
            <a:off x="17254537" y="0"/>
            <a:ext cx="0" cy="10598861"/>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TextBox 8" id="8"/>
          <p:cNvSpPr txBox="true"/>
          <p:nvPr/>
        </p:nvSpPr>
        <p:spPr>
          <a:xfrm rot="0">
            <a:off x="1369730" y="784286"/>
            <a:ext cx="7335352" cy="95885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HS Gold Bold"/>
                <a:ea typeface="HS Gold Bold"/>
                <a:cs typeface="HS Gold Bold"/>
                <a:sym typeface="HS Gold Bold"/>
              </a:rPr>
              <a:t>Unit Testing </a:t>
            </a:r>
          </a:p>
        </p:txBody>
      </p:sp>
      <p:sp>
        <p:nvSpPr>
          <p:cNvPr name="Freeform 9" id="9"/>
          <p:cNvSpPr/>
          <p:nvPr/>
        </p:nvSpPr>
        <p:spPr>
          <a:xfrm flipH="false" flipV="false" rot="0">
            <a:off x="-897936" y="-2688515"/>
            <a:ext cx="6965137" cy="3944009"/>
          </a:xfrm>
          <a:custGeom>
            <a:avLst/>
            <a:gdLst/>
            <a:ahLst/>
            <a:cxnLst/>
            <a:rect r="r" b="b" t="t" l="l"/>
            <a:pathLst>
              <a:path h="3944009" w="6965137">
                <a:moveTo>
                  <a:pt x="0" y="0"/>
                </a:moveTo>
                <a:lnTo>
                  <a:pt x="6965137" y="0"/>
                </a:lnTo>
                <a:lnTo>
                  <a:pt x="6965137" y="3944009"/>
                </a:lnTo>
                <a:lnTo>
                  <a:pt x="0" y="3944009"/>
                </a:lnTo>
                <a:lnTo>
                  <a:pt x="0" y="0"/>
                </a:lnTo>
                <a:close/>
              </a:path>
            </a:pathLst>
          </a:custGeom>
          <a:blipFill>
            <a:blip r:embed="rId6">
              <a:alphaModFix amt="13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9452006" y="9075659"/>
            <a:ext cx="4278468" cy="2422682"/>
          </a:xfrm>
          <a:custGeom>
            <a:avLst/>
            <a:gdLst/>
            <a:ahLst/>
            <a:cxnLst/>
            <a:rect r="r" b="b" t="t" l="l"/>
            <a:pathLst>
              <a:path h="2422682" w="4278468">
                <a:moveTo>
                  <a:pt x="0" y="0"/>
                </a:moveTo>
                <a:lnTo>
                  <a:pt x="4278467" y="0"/>
                </a:lnTo>
                <a:lnTo>
                  <a:pt x="4278467" y="2422682"/>
                </a:lnTo>
                <a:lnTo>
                  <a:pt x="0" y="2422682"/>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6446876" y="8872481"/>
            <a:ext cx="2423097" cy="638289"/>
          </a:xfrm>
          <a:prstGeom prst="rect">
            <a:avLst/>
          </a:prstGeom>
        </p:spPr>
        <p:txBody>
          <a:bodyPr anchor="t" rtlCol="false" tIns="0" lIns="0" bIns="0" rIns="0">
            <a:spAutoFit/>
          </a:bodyPr>
          <a:lstStyle/>
          <a:p>
            <a:pPr algn="ctr">
              <a:lnSpc>
                <a:spcPts val="4718"/>
              </a:lnSpc>
            </a:pPr>
            <a:r>
              <a:rPr lang="en-US" sz="3370">
                <a:solidFill>
                  <a:srgbClr val="FFFFFF"/>
                </a:solidFill>
                <a:latin typeface="HS Gold"/>
                <a:ea typeface="HS Gold"/>
                <a:cs typeface="HS Gold"/>
                <a:sym typeface="HS Gold"/>
              </a:rPr>
              <a:t>19</a:t>
            </a:r>
          </a:p>
        </p:txBody>
      </p:sp>
      <p:sp>
        <p:nvSpPr>
          <p:cNvPr name="TextBox 12" id="12"/>
          <p:cNvSpPr txBox="true"/>
          <p:nvPr/>
        </p:nvSpPr>
        <p:spPr>
          <a:xfrm rot="0">
            <a:off x="1287175" y="5795162"/>
            <a:ext cx="8777197" cy="165465"/>
          </a:xfrm>
          <a:prstGeom prst="rect">
            <a:avLst/>
          </a:prstGeom>
        </p:spPr>
        <p:txBody>
          <a:bodyPr anchor="t" rtlCol="false" tIns="0" lIns="0" bIns="0" rIns="0">
            <a:spAutoFit/>
          </a:bodyPr>
          <a:lstStyle/>
          <a:p>
            <a:pPr algn="l">
              <a:lnSpc>
                <a:spcPts val="1284"/>
              </a:lnSpc>
              <a:spcBef>
                <a:spcPct val="0"/>
              </a:spcBef>
            </a:pPr>
          </a:p>
        </p:txBody>
      </p:sp>
      <p:grpSp>
        <p:nvGrpSpPr>
          <p:cNvPr name="Group 13" id="13"/>
          <p:cNvGrpSpPr/>
          <p:nvPr/>
        </p:nvGrpSpPr>
        <p:grpSpPr>
          <a:xfrm rot="0">
            <a:off x="9452006" y="3175096"/>
            <a:ext cx="7417907" cy="5830734"/>
            <a:chOff x="0" y="0"/>
            <a:chExt cx="1953688" cy="1535667"/>
          </a:xfrm>
        </p:grpSpPr>
        <p:sp>
          <p:nvSpPr>
            <p:cNvPr name="Freeform 14" id="14"/>
            <p:cNvSpPr/>
            <p:nvPr/>
          </p:nvSpPr>
          <p:spPr>
            <a:xfrm flipH="false" flipV="false" rot="0">
              <a:off x="0" y="0"/>
              <a:ext cx="1953688" cy="1535667"/>
            </a:xfrm>
            <a:custGeom>
              <a:avLst/>
              <a:gdLst/>
              <a:ahLst/>
              <a:cxnLst/>
              <a:rect r="r" b="b" t="t" l="l"/>
              <a:pathLst>
                <a:path h="1535667" w="1953688">
                  <a:moveTo>
                    <a:pt x="53228" y="0"/>
                  </a:moveTo>
                  <a:lnTo>
                    <a:pt x="1900460" y="0"/>
                  </a:lnTo>
                  <a:cubicBezTo>
                    <a:pt x="1929857" y="0"/>
                    <a:pt x="1953688" y="23831"/>
                    <a:pt x="1953688" y="53228"/>
                  </a:cubicBezTo>
                  <a:lnTo>
                    <a:pt x="1953688" y="1482439"/>
                  </a:lnTo>
                  <a:cubicBezTo>
                    <a:pt x="1953688" y="1511836"/>
                    <a:pt x="1929857" y="1535667"/>
                    <a:pt x="1900460" y="1535667"/>
                  </a:cubicBezTo>
                  <a:lnTo>
                    <a:pt x="53228" y="1535667"/>
                  </a:lnTo>
                  <a:cubicBezTo>
                    <a:pt x="23831" y="1535667"/>
                    <a:pt x="0" y="1511836"/>
                    <a:pt x="0" y="1482439"/>
                  </a:cubicBezTo>
                  <a:lnTo>
                    <a:pt x="0" y="53228"/>
                  </a:lnTo>
                  <a:cubicBezTo>
                    <a:pt x="0" y="23831"/>
                    <a:pt x="23831" y="0"/>
                    <a:pt x="53228" y="0"/>
                  </a:cubicBezTo>
                  <a:close/>
                </a:path>
              </a:pathLst>
            </a:custGeom>
            <a:solidFill>
              <a:srgbClr val="FFFFFF">
                <a:alpha val="8627"/>
              </a:srgbClr>
            </a:solidFill>
          </p:spPr>
        </p:sp>
        <p:sp>
          <p:nvSpPr>
            <p:cNvPr name="TextBox 15" id="15"/>
            <p:cNvSpPr txBox="true"/>
            <p:nvPr/>
          </p:nvSpPr>
          <p:spPr>
            <a:xfrm>
              <a:off x="0" y="-38100"/>
              <a:ext cx="1953688" cy="1573767"/>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490121" y="3175096"/>
            <a:ext cx="7417907" cy="5830734"/>
            <a:chOff x="0" y="0"/>
            <a:chExt cx="1953688" cy="1535667"/>
          </a:xfrm>
        </p:grpSpPr>
        <p:sp>
          <p:nvSpPr>
            <p:cNvPr name="Freeform 17" id="17"/>
            <p:cNvSpPr/>
            <p:nvPr/>
          </p:nvSpPr>
          <p:spPr>
            <a:xfrm flipH="false" flipV="false" rot="0">
              <a:off x="0" y="0"/>
              <a:ext cx="1953688" cy="1535667"/>
            </a:xfrm>
            <a:custGeom>
              <a:avLst/>
              <a:gdLst/>
              <a:ahLst/>
              <a:cxnLst/>
              <a:rect r="r" b="b" t="t" l="l"/>
              <a:pathLst>
                <a:path h="1535667" w="1953688">
                  <a:moveTo>
                    <a:pt x="53228" y="0"/>
                  </a:moveTo>
                  <a:lnTo>
                    <a:pt x="1900460" y="0"/>
                  </a:lnTo>
                  <a:cubicBezTo>
                    <a:pt x="1929857" y="0"/>
                    <a:pt x="1953688" y="23831"/>
                    <a:pt x="1953688" y="53228"/>
                  </a:cubicBezTo>
                  <a:lnTo>
                    <a:pt x="1953688" y="1482439"/>
                  </a:lnTo>
                  <a:cubicBezTo>
                    <a:pt x="1953688" y="1511836"/>
                    <a:pt x="1929857" y="1535667"/>
                    <a:pt x="1900460" y="1535667"/>
                  </a:cubicBezTo>
                  <a:lnTo>
                    <a:pt x="53228" y="1535667"/>
                  </a:lnTo>
                  <a:cubicBezTo>
                    <a:pt x="23831" y="1535667"/>
                    <a:pt x="0" y="1511836"/>
                    <a:pt x="0" y="1482439"/>
                  </a:cubicBezTo>
                  <a:lnTo>
                    <a:pt x="0" y="53228"/>
                  </a:lnTo>
                  <a:cubicBezTo>
                    <a:pt x="0" y="23831"/>
                    <a:pt x="23831" y="0"/>
                    <a:pt x="53228" y="0"/>
                  </a:cubicBezTo>
                  <a:close/>
                </a:path>
              </a:pathLst>
            </a:custGeom>
            <a:solidFill>
              <a:srgbClr val="FFFFFF">
                <a:alpha val="8627"/>
              </a:srgbClr>
            </a:solidFill>
          </p:spPr>
        </p:sp>
        <p:sp>
          <p:nvSpPr>
            <p:cNvPr name="TextBox 18" id="18"/>
            <p:cNvSpPr txBox="true"/>
            <p:nvPr/>
          </p:nvSpPr>
          <p:spPr>
            <a:xfrm>
              <a:off x="0" y="-38100"/>
              <a:ext cx="1953688" cy="1573767"/>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913707" y="3687932"/>
            <a:ext cx="6994322" cy="2314863"/>
          </a:xfrm>
          <a:prstGeom prst="rect">
            <a:avLst/>
          </a:prstGeom>
        </p:spPr>
        <p:txBody>
          <a:bodyPr anchor="t" rtlCol="false" tIns="0" lIns="0" bIns="0" rIns="0">
            <a:spAutoFit/>
          </a:bodyPr>
          <a:lstStyle/>
          <a:p>
            <a:pPr algn="l">
              <a:lnSpc>
                <a:spcPts val="4694"/>
              </a:lnSpc>
            </a:pPr>
            <a:r>
              <a:rPr lang="en-US" sz="2761" b="true">
                <a:solidFill>
                  <a:srgbClr val="FFFFFF"/>
                </a:solidFill>
                <a:latin typeface="HT Mosafer Rounded Bold"/>
                <a:ea typeface="HT Mosafer Rounded Bold"/>
                <a:cs typeface="HT Mosafer Rounded Bold"/>
                <a:sym typeface="HT Mosafer Rounded Bold"/>
              </a:rPr>
              <a:t>Problems</a:t>
            </a:r>
          </a:p>
          <a:p>
            <a:pPr algn="l">
              <a:lnSpc>
                <a:spcPts val="4694"/>
              </a:lnSpc>
            </a:pPr>
          </a:p>
          <a:p>
            <a:pPr algn="l">
              <a:lnSpc>
                <a:spcPts val="4694"/>
              </a:lnSpc>
            </a:pPr>
          </a:p>
          <a:p>
            <a:pPr algn="l">
              <a:lnSpc>
                <a:spcPts val="4694"/>
              </a:lnSpc>
            </a:pPr>
          </a:p>
        </p:txBody>
      </p:sp>
      <p:sp>
        <p:nvSpPr>
          <p:cNvPr name="TextBox 20" id="20"/>
          <p:cNvSpPr txBox="true"/>
          <p:nvPr/>
        </p:nvSpPr>
        <p:spPr>
          <a:xfrm rot="0">
            <a:off x="10064372" y="3614993"/>
            <a:ext cx="6400545" cy="1584622"/>
          </a:xfrm>
          <a:prstGeom prst="rect">
            <a:avLst/>
          </a:prstGeom>
        </p:spPr>
        <p:txBody>
          <a:bodyPr anchor="t" rtlCol="false" tIns="0" lIns="0" bIns="0" rIns="0">
            <a:spAutoFit/>
          </a:bodyPr>
          <a:lstStyle/>
          <a:p>
            <a:pPr algn="l">
              <a:lnSpc>
                <a:spcPts val="4295"/>
              </a:lnSpc>
            </a:pPr>
            <a:r>
              <a:rPr lang="en-US" sz="2526" b="true">
                <a:solidFill>
                  <a:srgbClr val="FFFFFF"/>
                </a:solidFill>
                <a:latin typeface="HT Mosafer Rounded Bold"/>
                <a:ea typeface="HT Mosafer Rounded Bold"/>
                <a:cs typeface="HT Mosafer Rounded Bold"/>
                <a:sym typeface="HT Mosafer Rounded Bold"/>
              </a:rPr>
              <a:t>Solutions</a:t>
            </a:r>
          </a:p>
          <a:p>
            <a:pPr algn="l">
              <a:lnSpc>
                <a:spcPts val="4295"/>
              </a:lnSpc>
            </a:pPr>
          </a:p>
          <a:p>
            <a:pPr algn="l">
              <a:lnSpc>
                <a:spcPts val="4295"/>
              </a:lnSpc>
            </a:pPr>
          </a:p>
        </p:txBody>
      </p:sp>
      <p:sp>
        <p:nvSpPr>
          <p:cNvPr name="TextBox 21" id="21"/>
          <p:cNvSpPr txBox="true"/>
          <p:nvPr/>
        </p:nvSpPr>
        <p:spPr>
          <a:xfrm rot="0">
            <a:off x="1894275" y="4345391"/>
            <a:ext cx="5976580" cy="4435784"/>
          </a:xfrm>
          <a:prstGeom prst="rect">
            <a:avLst/>
          </a:prstGeom>
        </p:spPr>
        <p:txBody>
          <a:bodyPr anchor="t" rtlCol="false" tIns="0" lIns="0" bIns="0" rIns="0">
            <a:spAutoFit/>
          </a:bodyPr>
          <a:lstStyle/>
          <a:p>
            <a:pPr algn="l" marL="563871" indent="-281936" lvl="1">
              <a:lnSpc>
                <a:spcPts val="4439"/>
              </a:lnSpc>
              <a:buFont typeface="Arial"/>
              <a:buChar char="•"/>
            </a:pPr>
            <a:r>
              <a:rPr lang="en-US" sz="2611">
                <a:solidFill>
                  <a:srgbClr val="FFFFFF"/>
                </a:solidFill>
                <a:latin typeface="HT Mosafer Rounded"/>
                <a:ea typeface="HT Mosafer Rounded"/>
                <a:cs typeface="HT Mosafer Rounded"/>
                <a:sym typeface="HT Mosafer Rounded"/>
              </a:rPr>
              <a:t>Delayed initialization of the HX711 sensor.</a:t>
            </a:r>
          </a:p>
          <a:p>
            <a:pPr algn="l" marL="563871" indent="-281936" lvl="1">
              <a:lnSpc>
                <a:spcPts val="4439"/>
              </a:lnSpc>
              <a:buFont typeface="Arial"/>
              <a:buChar char="•"/>
            </a:pPr>
            <a:r>
              <a:rPr lang="en-US" sz="2611">
                <a:solidFill>
                  <a:srgbClr val="FFFFFF"/>
                </a:solidFill>
                <a:latin typeface="HT Mosafer Rounded"/>
                <a:ea typeface="HT Mosafer Rounded"/>
                <a:cs typeface="HT Mosafer Rounded"/>
                <a:sym typeface="HT Mosafer Rounded"/>
              </a:rPr>
              <a:t>Unstable and noisy weight readings.</a:t>
            </a:r>
          </a:p>
          <a:p>
            <a:pPr algn="l" marL="563871" indent="-281936" lvl="1">
              <a:lnSpc>
                <a:spcPts val="4439"/>
              </a:lnSpc>
              <a:buFont typeface="Arial"/>
              <a:buChar char="•"/>
            </a:pPr>
            <a:r>
              <a:rPr lang="en-US" sz="2611">
                <a:solidFill>
                  <a:srgbClr val="FFFFFF"/>
                </a:solidFill>
                <a:latin typeface="HT Mosafer Rounded"/>
                <a:ea typeface="HT Mosafer Rounded"/>
                <a:cs typeface="HT Mosafer Rounded"/>
                <a:sym typeface="HT Mosafer Rounded"/>
              </a:rPr>
              <a:t>Dashboard loaded incorrect data if accessed before Bluetooth connection.</a:t>
            </a:r>
          </a:p>
          <a:p>
            <a:pPr algn="l">
              <a:lnSpc>
                <a:spcPts val="4439"/>
              </a:lnSpc>
            </a:pPr>
          </a:p>
          <a:p>
            <a:pPr algn="l">
              <a:lnSpc>
                <a:spcPts val="4439"/>
              </a:lnSpc>
            </a:pPr>
          </a:p>
        </p:txBody>
      </p:sp>
      <p:sp>
        <p:nvSpPr>
          <p:cNvPr name="TextBox 22" id="22"/>
          <p:cNvSpPr txBox="true"/>
          <p:nvPr/>
        </p:nvSpPr>
        <p:spPr>
          <a:xfrm rot="0">
            <a:off x="9689162" y="3143340"/>
            <a:ext cx="5976580" cy="6114960"/>
          </a:xfrm>
          <a:prstGeom prst="rect">
            <a:avLst/>
          </a:prstGeom>
        </p:spPr>
        <p:txBody>
          <a:bodyPr anchor="t" rtlCol="false" tIns="0" lIns="0" bIns="0" rIns="0">
            <a:spAutoFit/>
          </a:bodyPr>
          <a:lstStyle/>
          <a:p>
            <a:pPr algn="l">
              <a:lnSpc>
                <a:spcPts val="4439"/>
              </a:lnSpc>
            </a:pPr>
          </a:p>
          <a:p>
            <a:pPr algn="l">
              <a:lnSpc>
                <a:spcPts val="4439"/>
              </a:lnSpc>
            </a:pPr>
          </a:p>
          <a:p>
            <a:pPr algn="l" marL="563871" indent="-281936" lvl="1">
              <a:lnSpc>
                <a:spcPts val="4439"/>
              </a:lnSpc>
              <a:buFont typeface="Arial"/>
              <a:buChar char="•"/>
            </a:pPr>
            <a:r>
              <a:rPr lang="en-US" sz="2611">
                <a:solidFill>
                  <a:srgbClr val="FFFFFF"/>
                </a:solidFill>
                <a:latin typeface="HT Mosafer Rounded"/>
                <a:ea typeface="HT Mosafer Rounded"/>
                <a:cs typeface="HT Mosafer Rounded"/>
                <a:sym typeface="HT Mosafer Rounded"/>
              </a:rPr>
              <a:t>Added a short initialization delay for the HX711 sensor.</a:t>
            </a:r>
          </a:p>
          <a:p>
            <a:pPr algn="l" marL="563871" indent="-281936" lvl="1">
              <a:lnSpc>
                <a:spcPts val="4439"/>
              </a:lnSpc>
              <a:buFont typeface="Arial"/>
              <a:buChar char="•"/>
            </a:pPr>
            <a:r>
              <a:rPr lang="en-US" sz="2611">
                <a:solidFill>
                  <a:srgbClr val="FFFFFF"/>
                </a:solidFill>
                <a:latin typeface="HT Mosafer Rounded"/>
                <a:ea typeface="HT Mosafer Rounded"/>
                <a:cs typeface="HT Mosafer Rounded"/>
                <a:sym typeface="HT Mosafer Rounded"/>
              </a:rPr>
              <a:t>Improved wiring and applied filtering to stabilize weight readings.</a:t>
            </a:r>
          </a:p>
          <a:p>
            <a:pPr algn="l" marL="563871" indent="-281936" lvl="1">
              <a:lnSpc>
                <a:spcPts val="4439"/>
              </a:lnSpc>
              <a:buFont typeface="Arial"/>
              <a:buChar char="•"/>
            </a:pPr>
            <a:r>
              <a:rPr lang="en-US" sz="2611">
                <a:solidFill>
                  <a:srgbClr val="FFFFFF"/>
                </a:solidFill>
                <a:latin typeface="HT Mosafer Rounded"/>
                <a:ea typeface="HT Mosafer Rounded"/>
                <a:cs typeface="HT Mosafer Rounded"/>
                <a:sym typeface="HT Mosafer Rounded"/>
              </a:rPr>
              <a:t>Enforced connection-first workflow so the dashboard displays accurate, real-time data.</a:t>
            </a:r>
          </a:p>
          <a:p>
            <a:pPr algn="l">
              <a:lnSpc>
                <a:spcPts val="4439"/>
              </a:lnSpc>
            </a:pPr>
          </a:p>
          <a:p>
            <a:pPr algn="l">
              <a:lnSpc>
                <a:spcPts val="4439"/>
              </a:lnSpc>
            </a:pP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479456" y="-2506361"/>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69799" y="-6074590"/>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491995" y="-6074590"/>
            <a:ext cx="15769193" cy="15769193"/>
          </a:xfrm>
          <a:custGeom>
            <a:avLst/>
            <a:gdLst/>
            <a:ahLst/>
            <a:cxnLst/>
            <a:rect r="r" b="b" t="t" l="l"/>
            <a:pathLst>
              <a:path h="15769193" w="15769193">
                <a:moveTo>
                  <a:pt x="0" y="0"/>
                </a:moveTo>
                <a:lnTo>
                  <a:pt x="15769193" y="0"/>
                </a:lnTo>
                <a:lnTo>
                  <a:pt x="15769193" y="15769192"/>
                </a:lnTo>
                <a:lnTo>
                  <a:pt x="0" y="1576919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584633" y="0"/>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H="true">
            <a:off x="8908029" y="984311"/>
            <a:ext cx="9690758" cy="44389"/>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7" id="7"/>
          <p:cNvSpPr/>
          <p:nvPr/>
        </p:nvSpPr>
        <p:spPr>
          <a:xfrm>
            <a:off x="17254537" y="0"/>
            <a:ext cx="0" cy="10598861"/>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TextBox 8" id="8"/>
          <p:cNvSpPr txBox="true"/>
          <p:nvPr/>
        </p:nvSpPr>
        <p:spPr>
          <a:xfrm rot="0">
            <a:off x="1490121" y="-98169"/>
            <a:ext cx="7335352" cy="3616325"/>
          </a:xfrm>
          <a:prstGeom prst="rect">
            <a:avLst/>
          </a:prstGeom>
        </p:spPr>
        <p:txBody>
          <a:bodyPr anchor="t" rtlCol="false" tIns="0" lIns="0" bIns="0" rIns="0">
            <a:spAutoFit/>
          </a:bodyPr>
          <a:lstStyle/>
          <a:p>
            <a:pPr algn="l">
              <a:lnSpc>
                <a:spcPts val="7000"/>
              </a:lnSpc>
              <a:spcBef>
                <a:spcPct val="0"/>
              </a:spcBef>
            </a:pPr>
          </a:p>
          <a:p>
            <a:pPr algn="l">
              <a:lnSpc>
                <a:spcPts val="7000"/>
              </a:lnSpc>
              <a:spcBef>
                <a:spcPct val="0"/>
              </a:spcBef>
            </a:pPr>
            <a:r>
              <a:rPr lang="en-US" b="true" sz="5000">
                <a:solidFill>
                  <a:srgbClr val="FFFFFF"/>
                </a:solidFill>
                <a:latin typeface="HS Gold Bold"/>
                <a:ea typeface="HS Gold Bold"/>
                <a:cs typeface="HS Gold Bold"/>
                <a:sym typeface="HS Gold Bold"/>
              </a:rPr>
              <a:t>Integration Testing </a:t>
            </a:r>
          </a:p>
          <a:p>
            <a:pPr algn="l">
              <a:lnSpc>
                <a:spcPts val="7000"/>
              </a:lnSpc>
              <a:spcBef>
                <a:spcPct val="0"/>
              </a:spcBef>
            </a:pPr>
          </a:p>
          <a:p>
            <a:pPr algn="l">
              <a:lnSpc>
                <a:spcPts val="7000"/>
              </a:lnSpc>
              <a:spcBef>
                <a:spcPct val="0"/>
              </a:spcBef>
            </a:pPr>
          </a:p>
        </p:txBody>
      </p:sp>
      <p:sp>
        <p:nvSpPr>
          <p:cNvPr name="Freeform 9" id="9"/>
          <p:cNvSpPr/>
          <p:nvPr/>
        </p:nvSpPr>
        <p:spPr>
          <a:xfrm flipH="false" flipV="false" rot="0">
            <a:off x="-897936" y="-2688515"/>
            <a:ext cx="6965137" cy="3944009"/>
          </a:xfrm>
          <a:custGeom>
            <a:avLst/>
            <a:gdLst/>
            <a:ahLst/>
            <a:cxnLst/>
            <a:rect r="r" b="b" t="t" l="l"/>
            <a:pathLst>
              <a:path h="3944009" w="6965137">
                <a:moveTo>
                  <a:pt x="0" y="0"/>
                </a:moveTo>
                <a:lnTo>
                  <a:pt x="6965137" y="0"/>
                </a:lnTo>
                <a:lnTo>
                  <a:pt x="6965137" y="3944009"/>
                </a:lnTo>
                <a:lnTo>
                  <a:pt x="0" y="3944009"/>
                </a:lnTo>
                <a:lnTo>
                  <a:pt x="0" y="0"/>
                </a:lnTo>
                <a:close/>
              </a:path>
            </a:pathLst>
          </a:custGeom>
          <a:blipFill>
            <a:blip r:embed="rId6">
              <a:alphaModFix amt="13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9452006" y="9075659"/>
            <a:ext cx="4278468" cy="2422682"/>
          </a:xfrm>
          <a:custGeom>
            <a:avLst/>
            <a:gdLst/>
            <a:ahLst/>
            <a:cxnLst/>
            <a:rect r="r" b="b" t="t" l="l"/>
            <a:pathLst>
              <a:path h="2422682" w="4278468">
                <a:moveTo>
                  <a:pt x="0" y="0"/>
                </a:moveTo>
                <a:lnTo>
                  <a:pt x="4278467" y="0"/>
                </a:lnTo>
                <a:lnTo>
                  <a:pt x="4278467" y="2422682"/>
                </a:lnTo>
                <a:lnTo>
                  <a:pt x="0" y="2422682"/>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6446876" y="8872481"/>
            <a:ext cx="2423097" cy="638289"/>
          </a:xfrm>
          <a:prstGeom prst="rect">
            <a:avLst/>
          </a:prstGeom>
        </p:spPr>
        <p:txBody>
          <a:bodyPr anchor="t" rtlCol="false" tIns="0" lIns="0" bIns="0" rIns="0">
            <a:spAutoFit/>
          </a:bodyPr>
          <a:lstStyle/>
          <a:p>
            <a:pPr algn="ctr">
              <a:lnSpc>
                <a:spcPts val="4718"/>
              </a:lnSpc>
            </a:pPr>
            <a:r>
              <a:rPr lang="en-US" sz="3370">
                <a:solidFill>
                  <a:srgbClr val="FFFFFF"/>
                </a:solidFill>
                <a:latin typeface="HS Gold"/>
                <a:ea typeface="HS Gold"/>
                <a:cs typeface="HS Gold"/>
                <a:sym typeface="HS Gold"/>
              </a:rPr>
              <a:t>19</a:t>
            </a:r>
          </a:p>
        </p:txBody>
      </p:sp>
      <p:sp>
        <p:nvSpPr>
          <p:cNvPr name="TextBox 12" id="12"/>
          <p:cNvSpPr txBox="true"/>
          <p:nvPr/>
        </p:nvSpPr>
        <p:spPr>
          <a:xfrm rot="0">
            <a:off x="1287175" y="5795162"/>
            <a:ext cx="8777197" cy="165465"/>
          </a:xfrm>
          <a:prstGeom prst="rect">
            <a:avLst/>
          </a:prstGeom>
        </p:spPr>
        <p:txBody>
          <a:bodyPr anchor="t" rtlCol="false" tIns="0" lIns="0" bIns="0" rIns="0">
            <a:spAutoFit/>
          </a:bodyPr>
          <a:lstStyle/>
          <a:p>
            <a:pPr algn="l">
              <a:lnSpc>
                <a:spcPts val="1284"/>
              </a:lnSpc>
              <a:spcBef>
                <a:spcPct val="0"/>
              </a:spcBef>
            </a:pPr>
          </a:p>
        </p:txBody>
      </p:sp>
      <p:grpSp>
        <p:nvGrpSpPr>
          <p:cNvPr name="Group 13" id="13"/>
          <p:cNvGrpSpPr/>
          <p:nvPr/>
        </p:nvGrpSpPr>
        <p:grpSpPr>
          <a:xfrm rot="0">
            <a:off x="9452006" y="3175096"/>
            <a:ext cx="7417907" cy="5830734"/>
            <a:chOff x="0" y="0"/>
            <a:chExt cx="1953688" cy="1535667"/>
          </a:xfrm>
        </p:grpSpPr>
        <p:sp>
          <p:nvSpPr>
            <p:cNvPr name="Freeform 14" id="14"/>
            <p:cNvSpPr/>
            <p:nvPr/>
          </p:nvSpPr>
          <p:spPr>
            <a:xfrm flipH="false" flipV="false" rot="0">
              <a:off x="0" y="0"/>
              <a:ext cx="1953688" cy="1535667"/>
            </a:xfrm>
            <a:custGeom>
              <a:avLst/>
              <a:gdLst/>
              <a:ahLst/>
              <a:cxnLst/>
              <a:rect r="r" b="b" t="t" l="l"/>
              <a:pathLst>
                <a:path h="1535667" w="1953688">
                  <a:moveTo>
                    <a:pt x="53228" y="0"/>
                  </a:moveTo>
                  <a:lnTo>
                    <a:pt x="1900460" y="0"/>
                  </a:lnTo>
                  <a:cubicBezTo>
                    <a:pt x="1929857" y="0"/>
                    <a:pt x="1953688" y="23831"/>
                    <a:pt x="1953688" y="53228"/>
                  </a:cubicBezTo>
                  <a:lnTo>
                    <a:pt x="1953688" y="1482439"/>
                  </a:lnTo>
                  <a:cubicBezTo>
                    <a:pt x="1953688" y="1511836"/>
                    <a:pt x="1929857" y="1535667"/>
                    <a:pt x="1900460" y="1535667"/>
                  </a:cubicBezTo>
                  <a:lnTo>
                    <a:pt x="53228" y="1535667"/>
                  </a:lnTo>
                  <a:cubicBezTo>
                    <a:pt x="23831" y="1535667"/>
                    <a:pt x="0" y="1511836"/>
                    <a:pt x="0" y="1482439"/>
                  </a:cubicBezTo>
                  <a:lnTo>
                    <a:pt x="0" y="53228"/>
                  </a:lnTo>
                  <a:cubicBezTo>
                    <a:pt x="0" y="23831"/>
                    <a:pt x="23831" y="0"/>
                    <a:pt x="53228" y="0"/>
                  </a:cubicBezTo>
                  <a:close/>
                </a:path>
              </a:pathLst>
            </a:custGeom>
            <a:solidFill>
              <a:srgbClr val="FFFFFF">
                <a:alpha val="8627"/>
              </a:srgbClr>
            </a:solidFill>
          </p:spPr>
        </p:sp>
        <p:sp>
          <p:nvSpPr>
            <p:cNvPr name="TextBox 15" id="15"/>
            <p:cNvSpPr txBox="true"/>
            <p:nvPr/>
          </p:nvSpPr>
          <p:spPr>
            <a:xfrm>
              <a:off x="0" y="-38100"/>
              <a:ext cx="1953688" cy="1573767"/>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490121" y="3175096"/>
            <a:ext cx="7417907" cy="5830734"/>
            <a:chOff x="0" y="0"/>
            <a:chExt cx="1953688" cy="1535667"/>
          </a:xfrm>
        </p:grpSpPr>
        <p:sp>
          <p:nvSpPr>
            <p:cNvPr name="Freeform 17" id="17"/>
            <p:cNvSpPr/>
            <p:nvPr/>
          </p:nvSpPr>
          <p:spPr>
            <a:xfrm flipH="false" flipV="false" rot="0">
              <a:off x="0" y="0"/>
              <a:ext cx="1953688" cy="1535667"/>
            </a:xfrm>
            <a:custGeom>
              <a:avLst/>
              <a:gdLst/>
              <a:ahLst/>
              <a:cxnLst/>
              <a:rect r="r" b="b" t="t" l="l"/>
              <a:pathLst>
                <a:path h="1535667" w="1953688">
                  <a:moveTo>
                    <a:pt x="53228" y="0"/>
                  </a:moveTo>
                  <a:lnTo>
                    <a:pt x="1900460" y="0"/>
                  </a:lnTo>
                  <a:cubicBezTo>
                    <a:pt x="1929857" y="0"/>
                    <a:pt x="1953688" y="23831"/>
                    <a:pt x="1953688" y="53228"/>
                  </a:cubicBezTo>
                  <a:lnTo>
                    <a:pt x="1953688" y="1482439"/>
                  </a:lnTo>
                  <a:cubicBezTo>
                    <a:pt x="1953688" y="1511836"/>
                    <a:pt x="1929857" y="1535667"/>
                    <a:pt x="1900460" y="1535667"/>
                  </a:cubicBezTo>
                  <a:lnTo>
                    <a:pt x="53228" y="1535667"/>
                  </a:lnTo>
                  <a:cubicBezTo>
                    <a:pt x="23831" y="1535667"/>
                    <a:pt x="0" y="1511836"/>
                    <a:pt x="0" y="1482439"/>
                  </a:cubicBezTo>
                  <a:lnTo>
                    <a:pt x="0" y="53228"/>
                  </a:lnTo>
                  <a:cubicBezTo>
                    <a:pt x="0" y="23831"/>
                    <a:pt x="23831" y="0"/>
                    <a:pt x="53228" y="0"/>
                  </a:cubicBezTo>
                  <a:close/>
                </a:path>
              </a:pathLst>
            </a:custGeom>
            <a:solidFill>
              <a:srgbClr val="FFFFFF">
                <a:alpha val="8627"/>
              </a:srgbClr>
            </a:solidFill>
          </p:spPr>
        </p:sp>
        <p:sp>
          <p:nvSpPr>
            <p:cNvPr name="TextBox 18" id="18"/>
            <p:cNvSpPr txBox="true"/>
            <p:nvPr/>
          </p:nvSpPr>
          <p:spPr>
            <a:xfrm>
              <a:off x="0" y="-38100"/>
              <a:ext cx="1953688" cy="1573767"/>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913707" y="3687932"/>
            <a:ext cx="6994322" cy="2314863"/>
          </a:xfrm>
          <a:prstGeom prst="rect">
            <a:avLst/>
          </a:prstGeom>
        </p:spPr>
        <p:txBody>
          <a:bodyPr anchor="t" rtlCol="false" tIns="0" lIns="0" bIns="0" rIns="0">
            <a:spAutoFit/>
          </a:bodyPr>
          <a:lstStyle/>
          <a:p>
            <a:pPr algn="l">
              <a:lnSpc>
                <a:spcPts val="4694"/>
              </a:lnSpc>
            </a:pPr>
            <a:r>
              <a:rPr lang="en-US" sz="2761" b="true">
                <a:solidFill>
                  <a:srgbClr val="FFFFFF"/>
                </a:solidFill>
                <a:latin typeface="HT Mosafer Rounded Bold"/>
                <a:ea typeface="HT Mosafer Rounded Bold"/>
                <a:cs typeface="HT Mosafer Rounded Bold"/>
                <a:sym typeface="HT Mosafer Rounded Bold"/>
              </a:rPr>
              <a:t>Problems</a:t>
            </a:r>
          </a:p>
          <a:p>
            <a:pPr algn="l">
              <a:lnSpc>
                <a:spcPts val="4694"/>
              </a:lnSpc>
            </a:pPr>
          </a:p>
          <a:p>
            <a:pPr algn="l">
              <a:lnSpc>
                <a:spcPts val="4694"/>
              </a:lnSpc>
            </a:pPr>
          </a:p>
          <a:p>
            <a:pPr algn="l">
              <a:lnSpc>
                <a:spcPts val="4694"/>
              </a:lnSpc>
            </a:pPr>
          </a:p>
        </p:txBody>
      </p:sp>
      <p:sp>
        <p:nvSpPr>
          <p:cNvPr name="TextBox 20" id="20"/>
          <p:cNvSpPr txBox="true"/>
          <p:nvPr/>
        </p:nvSpPr>
        <p:spPr>
          <a:xfrm rot="0">
            <a:off x="10064372" y="3614993"/>
            <a:ext cx="6400545" cy="1584622"/>
          </a:xfrm>
          <a:prstGeom prst="rect">
            <a:avLst/>
          </a:prstGeom>
        </p:spPr>
        <p:txBody>
          <a:bodyPr anchor="t" rtlCol="false" tIns="0" lIns="0" bIns="0" rIns="0">
            <a:spAutoFit/>
          </a:bodyPr>
          <a:lstStyle/>
          <a:p>
            <a:pPr algn="l">
              <a:lnSpc>
                <a:spcPts val="4295"/>
              </a:lnSpc>
            </a:pPr>
            <a:r>
              <a:rPr lang="en-US" sz="2526" b="true">
                <a:solidFill>
                  <a:srgbClr val="FFFFFF"/>
                </a:solidFill>
                <a:latin typeface="HT Mosafer Rounded Bold"/>
                <a:ea typeface="HT Mosafer Rounded Bold"/>
                <a:cs typeface="HT Mosafer Rounded Bold"/>
                <a:sym typeface="HT Mosafer Rounded Bold"/>
              </a:rPr>
              <a:t>Solutions</a:t>
            </a:r>
          </a:p>
          <a:p>
            <a:pPr algn="l">
              <a:lnSpc>
                <a:spcPts val="4295"/>
              </a:lnSpc>
            </a:pPr>
          </a:p>
          <a:p>
            <a:pPr algn="l">
              <a:lnSpc>
                <a:spcPts val="4295"/>
              </a:lnSpc>
            </a:pPr>
          </a:p>
        </p:txBody>
      </p:sp>
      <p:sp>
        <p:nvSpPr>
          <p:cNvPr name="TextBox 21" id="21"/>
          <p:cNvSpPr txBox="true"/>
          <p:nvPr/>
        </p:nvSpPr>
        <p:spPr>
          <a:xfrm rot="0">
            <a:off x="1653568" y="3939343"/>
            <a:ext cx="5247259" cy="6347657"/>
          </a:xfrm>
          <a:prstGeom prst="rect">
            <a:avLst/>
          </a:prstGeom>
        </p:spPr>
        <p:txBody>
          <a:bodyPr anchor="t" rtlCol="false" tIns="0" lIns="0" bIns="0" rIns="0">
            <a:spAutoFit/>
          </a:bodyPr>
          <a:lstStyle/>
          <a:p>
            <a:pPr algn="l">
              <a:lnSpc>
                <a:spcPts val="3898"/>
              </a:lnSpc>
            </a:pPr>
          </a:p>
          <a:p>
            <a:pPr algn="l" marL="495062" indent="-247531" lvl="1">
              <a:lnSpc>
                <a:spcPts val="3898"/>
              </a:lnSpc>
              <a:buFont typeface="Arial"/>
              <a:buChar char="•"/>
            </a:pPr>
            <a:r>
              <a:rPr lang="en-US" sz="2293">
                <a:solidFill>
                  <a:srgbClr val="FFFFFF"/>
                </a:solidFill>
                <a:latin typeface="HT Mosafer Rounded"/>
                <a:ea typeface="HT Mosafer Rounded"/>
                <a:cs typeface="HT Mosafer Rounded"/>
                <a:sym typeface="HT Mosafer Rounded"/>
              </a:rPr>
              <a:t>Dashboard showed incorrect or zero/default values after Bluetooth pairing.</a:t>
            </a:r>
          </a:p>
          <a:p>
            <a:pPr algn="l" marL="495062" indent="-247531" lvl="1">
              <a:lnSpc>
                <a:spcPts val="3898"/>
              </a:lnSpc>
              <a:buFont typeface="Arial"/>
              <a:buChar char="•"/>
            </a:pPr>
            <a:r>
              <a:rPr lang="en-US" sz="2293">
                <a:solidFill>
                  <a:srgbClr val="FFFFFF"/>
                </a:solidFill>
                <a:latin typeface="HT Mosafer Rounded"/>
                <a:ea typeface="HT Mosafer Rounded"/>
                <a:cs typeface="HT Mosafer Rounded"/>
                <a:sym typeface="HT Mosafer Rounded"/>
              </a:rPr>
              <a:t>Weight and battery data did not update if dashboard opened before BLE connection.</a:t>
            </a:r>
          </a:p>
          <a:p>
            <a:pPr algn="l" marL="495062" indent="-247531" lvl="1">
              <a:lnSpc>
                <a:spcPts val="3898"/>
              </a:lnSpc>
              <a:buFont typeface="Arial"/>
              <a:buChar char="•"/>
            </a:pPr>
            <a:r>
              <a:rPr lang="en-US" sz="2293">
                <a:solidFill>
                  <a:srgbClr val="FFFFFF"/>
                </a:solidFill>
                <a:latin typeface="HT Mosafer Rounded"/>
                <a:ea typeface="HT Mosafer Rounded"/>
                <a:cs typeface="HT Mosafer Rounded"/>
                <a:sym typeface="HT Mosafer Rounded"/>
              </a:rPr>
              <a:t>Rapid item movements caused weight readings to fluctuate.</a:t>
            </a:r>
          </a:p>
          <a:p>
            <a:pPr algn="l">
              <a:lnSpc>
                <a:spcPts val="3898"/>
              </a:lnSpc>
            </a:pPr>
          </a:p>
          <a:p>
            <a:pPr algn="l">
              <a:lnSpc>
                <a:spcPts val="3898"/>
              </a:lnSpc>
            </a:pPr>
          </a:p>
          <a:p>
            <a:pPr algn="l">
              <a:lnSpc>
                <a:spcPts val="3898"/>
              </a:lnSpc>
            </a:pPr>
          </a:p>
          <a:p>
            <a:pPr algn="l">
              <a:lnSpc>
                <a:spcPts val="3898"/>
              </a:lnSpc>
            </a:pPr>
          </a:p>
        </p:txBody>
      </p:sp>
      <p:sp>
        <p:nvSpPr>
          <p:cNvPr name="TextBox 22" id="22"/>
          <p:cNvSpPr txBox="true"/>
          <p:nvPr/>
        </p:nvSpPr>
        <p:spPr>
          <a:xfrm rot="0">
            <a:off x="9662310" y="3706982"/>
            <a:ext cx="6586338" cy="5300899"/>
          </a:xfrm>
          <a:prstGeom prst="rect">
            <a:avLst/>
          </a:prstGeom>
        </p:spPr>
        <p:txBody>
          <a:bodyPr anchor="t" rtlCol="false" tIns="0" lIns="0" bIns="0" rIns="0">
            <a:spAutoFit/>
          </a:bodyPr>
          <a:lstStyle/>
          <a:p>
            <a:pPr algn="l">
              <a:lnSpc>
                <a:spcPts val="3850"/>
              </a:lnSpc>
            </a:pPr>
          </a:p>
          <a:p>
            <a:pPr algn="l" marL="489047" indent="-244523" lvl="1">
              <a:lnSpc>
                <a:spcPts val="3850"/>
              </a:lnSpc>
              <a:buFont typeface="Arial"/>
              <a:buChar char="•"/>
            </a:pPr>
            <a:r>
              <a:rPr lang="en-US" sz="2265">
                <a:solidFill>
                  <a:srgbClr val="FFFFFF"/>
                </a:solidFill>
                <a:latin typeface="HT Mosafer Rounded"/>
                <a:ea typeface="HT Mosafer Rounded"/>
                <a:cs typeface="HT Mosafer Rounded"/>
                <a:sym typeface="HT Mosafer Rounded"/>
              </a:rPr>
              <a:t>Restructured workflow: dashboard only accessible after BLE connection.</a:t>
            </a:r>
          </a:p>
          <a:p>
            <a:pPr algn="l" marL="489047" indent="-244523" lvl="1">
              <a:lnSpc>
                <a:spcPts val="3850"/>
              </a:lnSpc>
              <a:buFont typeface="Arial"/>
              <a:buChar char="•"/>
            </a:pPr>
            <a:r>
              <a:rPr lang="en-US" sz="2265">
                <a:solidFill>
                  <a:srgbClr val="FFFFFF"/>
                </a:solidFill>
                <a:latin typeface="HT Mosafer Rounded"/>
                <a:ea typeface="HT Mosafer Rounded"/>
                <a:cs typeface="HT Mosafer Rounded"/>
                <a:sym typeface="HT Mosafer Rounded"/>
              </a:rPr>
              <a:t>System automatically requests weight and battery data once connected.</a:t>
            </a:r>
          </a:p>
          <a:p>
            <a:pPr algn="l" marL="489047" indent="-244523" lvl="1">
              <a:lnSpc>
                <a:spcPts val="3850"/>
              </a:lnSpc>
              <a:buFont typeface="Arial"/>
              <a:buChar char="•"/>
            </a:pPr>
            <a:r>
              <a:rPr lang="en-US" sz="2265">
                <a:solidFill>
                  <a:srgbClr val="FFFFFF"/>
                </a:solidFill>
                <a:latin typeface="HT Mosafer Rounded"/>
                <a:ea typeface="HT Mosafer Rounded"/>
                <a:cs typeface="HT Mosafer Rounded"/>
                <a:sym typeface="HT Mosafer Rounded"/>
              </a:rPr>
              <a:t>Implemented weight-stability check to report final reliable readings.</a:t>
            </a:r>
          </a:p>
          <a:p>
            <a:pPr algn="l" marL="489047" indent="-244523" lvl="1">
              <a:lnSpc>
                <a:spcPts val="3850"/>
              </a:lnSpc>
              <a:buFont typeface="Arial"/>
              <a:buChar char="•"/>
            </a:pPr>
            <a:r>
              <a:rPr lang="en-US" sz="2265">
                <a:solidFill>
                  <a:srgbClr val="FFFFFF"/>
                </a:solidFill>
                <a:latin typeface="HT Mosafer Rounded"/>
                <a:ea typeface="HT Mosafer Rounded"/>
                <a:cs typeface="HT Mosafer Rounded"/>
                <a:sym typeface="HT Mosafer Rounded"/>
              </a:rPr>
              <a:t>Dashboard no longer loads dummy values at any stage.</a:t>
            </a:r>
          </a:p>
          <a:p>
            <a:pPr algn="l">
              <a:lnSpc>
                <a:spcPts val="3850"/>
              </a:lnSpc>
            </a:pPr>
          </a:p>
          <a:p>
            <a:pPr algn="l">
              <a:lnSpc>
                <a:spcPts val="3850"/>
              </a:lnSpc>
            </a:pP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11499178" y="1028700"/>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15969" y="-5451403"/>
            <a:ext cx="15769193" cy="15769193"/>
          </a:xfrm>
          <a:custGeom>
            <a:avLst/>
            <a:gdLst/>
            <a:ahLst/>
            <a:cxnLst/>
            <a:rect r="r" b="b" t="t" l="l"/>
            <a:pathLst>
              <a:path h="15769193" w="15769193">
                <a:moveTo>
                  <a:pt x="0" y="0"/>
                </a:moveTo>
                <a:lnTo>
                  <a:pt x="15769193" y="0"/>
                </a:lnTo>
                <a:lnTo>
                  <a:pt x="15769193" y="15769192"/>
                </a:lnTo>
                <a:lnTo>
                  <a:pt x="0" y="1576919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4534" y="-730590"/>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95400" y="1028700"/>
            <a:ext cx="9675132" cy="9675132"/>
          </a:xfrm>
          <a:custGeom>
            <a:avLst/>
            <a:gdLst/>
            <a:ahLst/>
            <a:cxnLst/>
            <a:rect r="r" b="b" t="t" l="l"/>
            <a:pathLst>
              <a:path h="9675132" w="9675132">
                <a:moveTo>
                  <a:pt x="0" y="0"/>
                </a:moveTo>
                <a:lnTo>
                  <a:pt x="9675132" y="0"/>
                </a:lnTo>
                <a:lnTo>
                  <a:pt x="9675132" y="9675132"/>
                </a:lnTo>
                <a:lnTo>
                  <a:pt x="0" y="9675132"/>
                </a:lnTo>
                <a:lnTo>
                  <a:pt x="0" y="0"/>
                </a:lnTo>
                <a:close/>
              </a:path>
            </a:pathLst>
          </a:custGeom>
          <a:blipFill>
            <a:blip r:embed="rId6">
              <a:alphaModFix amt="55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156537" y="4030593"/>
            <a:ext cx="11008010" cy="11008010"/>
          </a:xfrm>
          <a:custGeom>
            <a:avLst/>
            <a:gdLst/>
            <a:ahLst/>
            <a:cxnLst/>
            <a:rect r="r" b="b" t="t" l="l"/>
            <a:pathLst>
              <a:path h="11008010" w="11008010">
                <a:moveTo>
                  <a:pt x="0" y="0"/>
                </a:moveTo>
                <a:lnTo>
                  <a:pt x="11008011" y="0"/>
                </a:lnTo>
                <a:lnTo>
                  <a:pt x="11008011" y="11008010"/>
                </a:lnTo>
                <a:lnTo>
                  <a:pt x="0" y="11008010"/>
                </a:lnTo>
                <a:lnTo>
                  <a:pt x="0" y="0"/>
                </a:lnTo>
                <a:close/>
              </a:path>
            </a:pathLst>
          </a:custGeom>
          <a:blipFill>
            <a:blip r:embed="rId6">
              <a:alphaModFix amt="74000"/>
              <a:extLst>
                <a:ext uri="{96DAC541-7B7A-43D3-8B79-37D633B846F1}">
                  <asvg:svgBlip xmlns:asvg="http://schemas.microsoft.com/office/drawing/2016/SVG/main" r:embed="rId7"/>
                </a:ext>
              </a:extLst>
            </a:blip>
            <a:stretch>
              <a:fillRect l="0" t="0" r="0" b="0"/>
            </a:stretch>
          </a:blipFill>
        </p:spPr>
      </p:sp>
      <p:sp>
        <p:nvSpPr>
          <p:cNvPr name="AutoShape 7" id="7"/>
          <p:cNvSpPr/>
          <p:nvPr/>
        </p:nvSpPr>
        <p:spPr>
          <a:xfrm flipH="true">
            <a:off x="1028700" y="0"/>
            <a:ext cx="19050" cy="925830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8" id="8"/>
          <p:cNvSpPr/>
          <p:nvPr/>
        </p:nvSpPr>
        <p:spPr>
          <a:xfrm>
            <a:off x="-194534" y="904875"/>
            <a:ext cx="9258320"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9" id="9"/>
          <p:cNvSpPr/>
          <p:nvPr/>
        </p:nvSpPr>
        <p:spPr>
          <a:xfrm flipV="true">
            <a:off x="16789096" y="1028680"/>
            <a:ext cx="0" cy="925832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0" id="10"/>
          <p:cNvSpPr/>
          <p:nvPr/>
        </p:nvSpPr>
        <p:spPr>
          <a:xfrm flipH="true" flipV="true">
            <a:off x="9029680" y="9842098"/>
            <a:ext cx="9258320"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11" id="11"/>
          <p:cNvSpPr/>
          <p:nvPr/>
        </p:nvSpPr>
        <p:spPr>
          <a:xfrm flipH="false" flipV="false" rot="0">
            <a:off x="1191327" y="-105246"/>
            <a:ext cx="1588617" cy="899554"/>
          </a:xfrm>
          <a:custGeom>
            <a:avLst/>
            <a:gdLst/>
            <a:ahLst/>
            <a:cxnLst/>
            <a:rect r="r" b="b" t="t" l="l"/>
            <a:pathLst>
              <a:path h="899554" w="1588617">
                <a:moveTo>
                  <a:pt x="0" y="0"/>
                </a:moveTo>
                <a:lnTo>
                  <a:pt x="1588617" y="0"/>
                </a:lnTo>
                <a:lnTo>
                  <a:pt x="1588617" y="899554"/>
                </a:lnTo>
                <a:lnTo>
                  <a:pt x="0" y="899554"/>
                </a:lnTo>
                <a:lnTo>
                  <a:pt x="0" y="0"/>
                </a:lnTo>
                <a:close/>
              </a:path>
            </a:pathLst>
          </a:custGeom>
          <a:blipFill>
            <a:blip r:embed="rId8">
              <a:alphaModFix amt="29000"/>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5400000">
            <a:off x="-263251" y="-449777"/>
            <a:ext cx="1588617" cy="899554"/>
          </a:xfrm>
          <a:custGeom>
            <a:avLst/>
            <a:gdLst/>
            <a:ahLst/>
            <a:cxnLst/>
            <a:rect r="r" b="b" t="t" l="l"/>
            <a:pathLst>
              <a:path h="899554" w="1588617">
                <a:moveTo>
                  <a:pt x="0" y="0"/>
                </a:moveTo>
                <a:lnTo>
                  <a:pt x="1588617" y="0"/>
                </a:lnTo>
                <a:lnTo>
                  <a:pt x="1588617" y="899554"/>
                </a:lnTo>
                <a:lnTo>
                  <a:pt x="0" y="899554"/>
                </a:lnTo>
                <a:lnTo>
                  <a:pt x="0" y="0"/>
                </a:lnTo>
                <a:close/>
              </a:path>
            </a:pathLst>
          </a:custGeom>
          <a:blipFill>
            <a:blip r:embed="rId8">
              <a:alphaModFix amt="29000"/>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263251" y="1373231"/>
            <a:ext cx="1588617" cy="899554"/>
          </a:xfrm>
          <a:custGeom>
            <a:avLst/>
            <a:gdLst/>
            <a:ahLst/>
            <a:cxnLst/>
            <a:rect r="r" b="b" t="t" l="l"/>
            <a:pathLst>
              <a:path h="899554" w="1588617">
                <a:moveTo>
                  <a:pt x="0" y="0"/>
                </a:moveTo>
                <a:lnTo>
                  <a:pt x="1588617" y="0"/>
                </a:lnTo>
                <a:lnTo>
                  <a:pt x="1588617" y="899555"/>
                </a:lnTo>
                <a:lnTo>
                  <a:pt x="0" y="899555"/>
                </a:lnTo>
                <a:lnTo>
                  <a:pt x="0" y="0"/>
                </a:lnTo>
                <a:close/>
              </a:path>
            </a:pathLst>
          </a:custGeom>
          <a:blipFill>
            <a:blip r:embed="rId8">
              <a:alphaModFix amt="17000"/>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2534869" y="7563092"/>
            <a:ext cx="7660538" cy="4337780"/>
          </a:xfrm>
          <a:custGeom>
            <a:avLst/>
            <a:gdLst/>
            <a:ahLst/>
            <a:cxnLst/>
            <a:rect r="r" b="b" t="t" l="l"/>
            <a:pathLst>
              <a:path h="4337780" w="7660538">
                <a:moveTo>
                  <a:pt x="0" y="0"/>
                </a:moveTo>
                <a:lnTo>
                  <a:pt x="7660538" y="0"/>
                </a:lnTo>
                <a:lnTo>
                  <a:pt x="7660538" y="4337780"/>
                </a:lnTo>
                <a:lnTo>
                  <a:pt x="0" y="4337780"/>
                </a:lnTo>
                <a:lnTo>
                  <a:pt x="0" y="0"/>
                </a:lnTo>
                <a:close/>
              </a:path>
            </a:pathLst>
          </a:custGeom>
          <a:blipFill>
            <a:blip r:embed="rId8">
              <a:alphaModFix amt="9999"/>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16290639" y="8846621"/>
            <a:ext cx="2423097" cy="571614"/>
          </a:xfrm>
          <a:prstGeom prst="rect">
            <a:avLst/>
          </a:prstGeom>
        </p:spPr>
        <p:txBody>
          <a:bodyPr anchor="t" rtlCol="false" tIns="0" lIns="0" bIns="0" rIns="0">
            <a:spAutoFit/>
          </a:bodyPr>
          <a:lstStyle/>
          <a:p>
            <a:pPr algn="ctr">
              <a:lnSpc>
                <a:spcPts val="4718"/>
              </a:lnSpc>
            </a:pPr>
            <a:r>
              <a:rPr lang="en-US" b="true" sz="3370">
                <a:solidFill>
                  <a:srgbClr val="FFFFFF"/>
                </a:solidFill>
                <a:latin typeface="Comic Sans Bold"/>
                <a:ea typeface="Comic Sans Bold"/>
                <a:cs typeface="Comic Sans Bold"/>
                <a:sym typeface="Comic Sans Bold"/>
              </a:rPr>
              <a:t>2</a:t>
            </a:r>
          </a:p>
        </p:txBody>
      </p:sp>
      <p:sp>
        <p:nvSpPr>
          <p:cNvPr name="TextBox 16" id="16"/>
          <p:cNvSpPr txBox="true"/>
          <p:nvPr/>
        </p:nvSpPr>
        <p:spPr>
          <a:xfrm rot="0">
            <a:off x="6132966" y="309915"/>
            <a:ext cx="6550745" cy="989895"/>
          </a:xfrm>
          <a:prstGeom prst="rect">
            <a:avLst/>
          </a:prstGeom>
        </p:spPr>
        <p:txBody>
          <a:bodyPr anchor="t" rtlCol="false" tIns="0" lIns="0" bIns="0" rIns="0">
            <a:spAutoFit/>
          </a:bodyPr>
          <a:lstStyle/>
          <a:p>
            <a:pPr algn="ctr">
              <a:lnSpc>
                <a:spcPts val="7358"/>
              </a:lnSpc>
              <a:spcBef>
                <a:spcPct val="0"/>
              </a:spcBef>
            </a:pPr>
            <a:r>
              <a:rPr lang="en-US" b="true" sz="5255">
                <a:solidFill>
                  <a:srgbClr val="FFFFFF"/>
                </a:solidFill>
                <a:latin typeface="HS Gold Bold"/>
                <a:ea typeface="HS Gold Bold"/>
                <a:cs typeface="HS Gold Bold"/>
                <a:sym typeface="HS Gold Bold"/>
              </a:rPr>
              <a:t>Table Of Contents </a:t>
            </a:r>
          </a:p>
        </p:txBody>
      </p:sp>
      <p:grpSp>
        <p:nvGrpSpPr>
          <p:cNvPr name="Group 17" id="17"/>
          <p:cNvGrpSpPr/>
          <p:nvPr/>
        </p:nvGrpSpPr>
        <p:grpSpPr>
          <a:xfrm rot="0">
            <a:off x="1437593" y="2980875"/>
            <a:ext cx="7376152" cy="4325251"/>
            <a:chOff x="0" y="0"/>
            <a:chExt cx="9834870" cy="5767001"/>
          </a:xfrm>
        </p:grpSpPr>
        <p:sp>
          <p:nvSpPr>
            <p:cNvPr name="TextBox 18" id="18"/>
            <p:cNvSpPr txBox="true"/>
            <p:nvPr/>
          </p:nvSpPr>
          <p:spPr>
            <a:xfrm rot="0">
              <a:off x="0" y="-342900"/>
              <a:ext cx="9834870" cy="6005765"/>
            </a:xfrm>
            <a:prstGeom prst="rect">
              <a:avLst/>
            </a:prstGeom>
          </p:spPr>
          <p:txBody>
            <a:bodyPr anchor="t" rtlCol="false" tIns="0" lIns="0" bIns="0" rIns="0">
              <a:spAutoFit/>
            </a:bodyPr>
            <a:lstStyle/>
            <a:p>
              <a:pPr algn="ctr" marL="0" indent="0" lvl="0">
                <a:lnSpc>
                  <a:spcPts val="7277"/>
                </a:lnSpc>
              </a:pPr>
              <a:r>
                <a:rPr lang="en-US" sz="3620">
                  <a:solidFill>
                    <a:srgbClr val="FFFFFF"/>
                  </a:solidFill>
                  <a:latin typeface="HS Gold"/>
                  <a:ea typeface="HS Gold"/>
                  <a:cs typeface="HS Gold"/>
                  <a:sym typeface="HS Gold"/>
                </a:rPr>
                <a:t>Introduction </a:t>
              </a:r>
            </a:p>
            <a:p>
              <a:pPr algn="ctr" rtl="true" marL="0" indent="0" lvl="0">
                <a:lnSpc>
                  <a:spcPts val="7277"/>
                </a:lnSpc>
              </a:pPr>
              <a:r>
                <a:rPr lang="en-US" sz="3620" strike="noStrike" u="none">
                  <a:solidFill>
                    <a:srgbClr val="FFFFFF"/>
                  </a:solidFill>
                  <a:latin typeface="HS Gold"/>
                  <a:ea typeface="HS Gold"/>
                  <a:cs typeface="HS Gold"/>
                  <a:sym typeface="HS Gold"/>
                </a:rPr>
                <a:t>Problem Definition</a:t>
              </a:r>
              <a:r>
                <a:rPr lang="ar-EG" sz="3620" strike="noStrike" u="none">
                  <a:solidFill>
                    <a:srgbClr val="FFFFFF"/>
                  </a:solidFill>
                  <a:latin typeface="HS Gold"/>
                  <a:ea typeface="HS Gold"/>
                  <a:cs typeface="HS Gold"/>
                  <a:sym typeface="HS Gold"/>
                  <a:rtl val="true"/>
                </a:rPr>
                <a:t> </a:t>
              </a:r>
            </a:p>
            <a:p>
              <a:pPr algn="ctr" marL="0" indent="0" lvl="0">
                <a:lnSpc>
                  <a:spcPts val="7277"/>
                </a:lnSpc>
              </a:pPr>
              <a:r>
                <a:rPr lang="en-US" sz="3620" strike="noStrike" u="none">
                  <a:solidFill>
                    <a:srgbClr val="FFFFFF"/>
                  </a:solidFill>
                  <a:latin typeface="HS Gold"/>
                  <a:ea typeface="HS Gold"/>
                  <a:cs typeface="HS Gold"/>
                  <a:sym typeface="HS Gold"/>
                </a:rPr>
                <a:t>Aims &amp; Objectives </a:t>
              </a:r>
            </a:p>
            <a:p>
              <a:pPr algn="ctr" rtl="true" marL="0" indent="0" lvl="0">
                <a:lnSpc>
                  <a:spcPts val="7277"/>
                </a:lnSpc>
              </a:pPr>
              <a:r>
                <a:rPr lang="en-US" sz="3620" strike="noStrike" u="none">
                  <a:solidFill>
                    <a:srgbClr val="FFFFFF"/>
                  </a:solidFill>
                  <a:latin typeface="HS Gold"/>
                  <a:ea typeface="HS Gold"/>
                  <a:cs typeface="HS Gold"/>
                  <a:sym typeface="HS Gold"/>
                </a:rPr>
                <a:t>Background</a:t>
              </a:r>
              <a:r>
                <a:rPr lang="ar-EG" sz="3620" strike="noStrike" u="none">
                  <a:solidFill>
                    <a:srgbClr val="FFFFFF"/>
                  </a:solidFill>
                  <a:latin typeface="HS Gold"/>
                  <a:ea typeface="HS Gold"/>
                  <a:cs typeface="HS Gold"/>
                  <a:sym typeface="HS Gold"/>
                  <a:rtl val="true"/>
                </a:rPr>
                <a:t> </a:t>
              </a:r>
            </a:p>
            <a:p>
              <a:pPr algn="ctr" rtl="true" marL="0" indent="0" lvl="1">
                <a:lnSpc>
                  <a:spcPts val="7277"/>
                </a:lnSpc>
              </a:pPr>
              <a:r>
                <a:rPr lang="en-US" sz="3620" strike="noStrike" u="none">
                  <a:solidFill>
                    <a:srgbClr val="FFFFFF"/>
                  </a:solidFill>
                  <a:latin typeface="HS Gold"/>
                  <a:ea typeface="HS Gold"/>
                  <a:cs typeface="HS Gold"/>
                  <a:sym typeface="HS Gold"/>
                </a:rPr>
                <a:t>Related Work</a:t>
              </a:r>
            </a:p>
          </p:txBody>
        </p:sp>
        <p:sp>
          <p:nvSpPr>
            <p:cNvPr name="AutoShape 19" id="19"/>
            <p:cNvSpPr/>
            <p:nvPr/>
          </p:nvSpPr>
          <p:spPr>
            <a:xfrm>
              <a:off x="1542876" y="841419"/>
              <a:ext cx="7501289" cy="0"/>
            </a:xfrm>
            <a:prstGeom prst="line">
              <a:avLst/>
            </a:prstGeom>
            <a:ln cap="flat" w="25400">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20" id="20"/>
            <p:cNvSpPr/>
            <p:nvPr/>
          </p:nvSpPr>
          <p:spPr>
            <a:xfrm>
              <a:off x="1542876" y="2055039"/>
              <a:ext cx="7501289" cy="0"/>
            </a:xfrm>
            <a:prstGeom prst="line">
              <a:avLst/>
            </a:prstGeom>
            <a:ln cap="flat" w="25400">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21" id="21"/>
            <p:cNvSpPr/>
            <p:nvPr/>
          </p:nvSpPr>
          <p:spPr>
            <a:xfrm>
              <a:off x="1542876" y="4522401"/>
              <a:ext cx="7501289" cy="0"/>
            </a:xfrm>
            <a:prstGeom prst="line">
              <a:avLst/>
            </a:prstGeom>
            <a:ln cap="flat" w="25400">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22" id="22"/>
            <p:cNvSpPr/>
            <p:nvPr/>
          </p:nvSpPr>
          <p:spPr>
            <a:xfrm>
              <a:off x="1542876" y="3439339"/>
              <a:ext cx="7501289" cy="0"/>
            </a:xfrm>
            <a:prstGeom prst="line">
              <a:avLst/>
            </a:prstGeom>
            <a:ln cap="flat" w="25400">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23" id="23"/>
            <p:cNvSpPr/>
            <p:nvPr/>
          </p:nvSpPr>
          <p:spPr>
            <a:xfrm>
              <a:off x="1542876" y="5754301"/>
              <a:ext cx="7501289" cy="0"/>
            </a:xfrm>
            <a:prstGeom prst="line">
              <a:avLst/>
            </a:prstGeom>
            <a:ln cap="flat" w="25400">
              <a:gradFill>
                <a:gsLst>
                  <a:gs pos="0">
                    <a:srgbClr val="338ACA">
                      <a:alpha val="100000"/>
                    </a:srgbClr>
                  </a:gs>
                  <a:gs pos="100000">
                    <a:srgbClr val="338ACA">
                      <a:alpha val="0"/>
                    </a:srgbClr>
                  </a:gs>
                </a:gsLst>
                <a:lin ang="0"/>
              </a:gradFill>
              <a:prstDash val="solid"/>
              <a:headEnd type="none" len="sm" w="sm"/>
              <a:tailEnd type="none" len="sm" w="sm"/>
            </a:ln>
          </p:spPr>
        </p:sp>
        <p:sp>
          <p:nvSpPr>
            <p:cNvPr name="TextBox 24" id="24"/>
            <p:cNvSpPr txBox="true"/>
            <p:nvPr/>
          </p:nvSpPr>
          <p:spPr>
            <a:xfrm rot="0">
              <a:off x="1542876" y="-224952"/>
              <a:ext cx="2019666" cy="5887818"/>
            </a:xfrm>
            <a:prstGeom prst="rect">
              <a:avLst/>
            </a:prstGeom>
          </p:spPr>
          <p:txBody>
            <a:bodyPr anchor="t" rtlCol="false" tIns="0" lIns="0" bIns="0" rIns="0">
              <a:spAutoFit/>
            </a:bodyPr>
            <a:lstStyle/>
            <a:p>
              <a:pPr algn="l" rtl="true" marL="0" indent="0" lvl="1">
                <a:lnSpc>
                  <a:spcPts val="7238"/>
                </a:lnSpc>
              </a:pPr>
              <a:r>
                <a:rPr lang="en-US" b="true" sz="3601" strike="noStrike" u="none">
                  <a:solidFill>
                    <a:srgbClr val="FFFFFF"/>
                  </a:solidFill>
                  <a:latin typeface="HT Mosafer Rounded Bold"/>
                  <a:ea typeface="HT Mosafer Rounded Bold"/>
                  <a:cs typeface="HT Mosafer Rounded Bold"/>
                  <a:sym typeface="HT Mosafer Rounded Bold"/>
                </a:rPr>
                <a:t>01</a:t>
              </a:r>
            </a:p>
            <a:p>
              <a:pPr algn="l" rtl="true" marL="0" indent="0" lvl="1">
                <a:lnSpc>
                  <a:spcPts val="7238"/>
                </a:lnSpc>
              </a:pPr>
              <a:r>
                <a:rPr lang="en-US" b="true" sz="3601" strike="noStrike" u="none">
                  <a:solidFill>
                    <a:srgbClr val="FFFFFF"/>
                  </a:solidFill>
                  <a:latin typeface="HT Mosafer Rounded Bold"/>
                  <a:ea typeface="HT Mosafer Rounded Bold"/>
                  <a:cs typeface="HT Mosafer Rounded Bold"/>
                  <a:sym typeface="HT Mosafer Rounded Bold"/>
                </a:rPr>
                <a:t>02</a:t>
              </a:r>
            </a:p>
            <a:p>
              <a:pPr algn="l" rtl="true" marL="0" indent="0" lvl="1">
                <a:lnSpc>
                  <a:spcPts val="7238"/>
                </a:lnSpc>
              </a:pPr>
              <a:r>
                <a:rPr lang="en-US" b="true" sz="3601" strike="noStrike" u="none">
                  <a:solidFill>
                    <a:srgbClr val="FFFFFF"/>
                  </a:solidFill>
                  <a:latin typeface="HT Mosafer Rounded Bold"/>
                  <a:ea typeface="HT Mosafer Rounded Bold"/>
                  <a:cs typeface="HT Mosafer Rounded Bold"/>
                  <a:sym typeface="HT Mosafer Rounded Bold"/>
                </a:rPr>
                <a:t>03</a:t>
              </a:r>
            </a:p>
            <a:p>
              <a:pPr algn="l" rtl="true" marL="0" indent="0" lvl="1">
                <a:lnSpc>
                  <a:spcPts val="7238"/>
                </a:lnSpc>
              </a:pPr>
              <a:r>
                <a:rPr lang="en-US" b="true" sz="3601" strike="noStrike" u="none">
                  <a:solidFill>
                    <a:srgbClr val="FFFFFF"/>
                  </a:solidFill>
                  <a:latin typeface="HT Mosafer Rounded Bold"/>
                  <a:ea typeface="HT Mosafer Rounded Bold"/>
                  <a:cs typeface="HT Mosafer Rounded Bold"/>
                  <a:sym typeface="HT Mosafer Rounded Bold"/>
                </a:rPr>
                <a:t>04</a:t>
              </a:r>
            </a:p>
            <a:p>
              <a:pPr algn="l" rtl="true">
                <a:lnSpc>
                  <a:spcPts val="7238"/>
                </a:lnSpc>
              </a:pPr>
              <a:r>
                <a:rPr lang="en-US" b="true" sz="3601" strike="noStrike" u="none">
                  <a:solidFill>
                    <a:srgbClr val="FFFFFF"/>
                  </a:solidFill>
                  <a:latin typeface="HT Mosafer Rounded Bold"/>
                  <a:ea typeface="HT Mosafer Rounded Bold"/>
                  <a:cs typeface="HT Mosafer Rounded Bold"/>
                  <a:sym typeface="HT Mosafer Rounded Bold"/>
                </a:rPr>
                <a:t>05</a:t>
              </a:r>
            </a:p>
          </p:txBody>
        </p:sp>
      </p:grpSp>
      <p:sp>
        <p:nvSpPr>
          <p:cNvPr name="AutoShape 25" id="25"/>
          <p:cNvSpPr/>
          <p:nvPr/>
        </p:nvSpPr>
        <p:spPr>
          <a:xfrm>
            <a:off x="9984428" y="10122940"/>
            <a:ext cx="5625967" cy="0"/>
          </a:xfrm>
          <a:prstGeom prst="line">
            <a:avLst/>
          </a:prstGeom>
          <a:ln cap="flat" w="19050">
            <a:gradFill>
              <a:gsLst>
                <a:gs pos="0">
                  <a:srgbClr val="338ACA">
                    <a:alpha val="100000"/>
                  </a:srgbClr>
                </a:gs>
                <a:gs pos="100000">
                  <a:srgbClr val="338ACA">
                    <a:alpha val="0"/>
                  </a:srgbClr>
                </a:gs>
              </a:gsLst>
              <a:lin ang="0"/>
            </a:gradFill>
            <a:prstDash val="solid"/>
            <a:headEnd type="none" len="sm" w="sm"/>
            <a:tailEnd type="none" len="sm" w="sm"/>
          </a:ln>
        </p:spPr>
      </p:sp>
      <p:grpSp>
        <p:nvGrpSpPr>
          <p:cNvPr name="Group 26" id="26"/>
          <p:cNvGrpSpPr/>
          <p:nvPr/>
        </p:nvGrpSpPr>
        <p:grpSpPr>
          <a:xfrm rot="0">
            <a:off x="8521803" y="2980875"/>
            <a:ext cx="7376152" cy="4325251"/>
            <a:chOff x="0" y="0"/>
            <a:chExt cx="9834870" cy="5767001"/>
          </a:xfrm>
        </p:grpSpPr>
        <p:sp>
          <p:nvSpPr>
            <p:cNvPr name="TextBox 27" id="27"/>
            <p:cNvSpPr txBox="true"/>
            <p:nvPr/>
          </p:nvSpPr>
          <p:spPr>
            <a:xfrm rot="0">
              <a:off x="0" y="-342900"/>
              <a:ext cx="9834870" cy="6005765"/>
            </a:xfrm>
            <a:prstGeom prst="rect">
              <a:avLst/>
            </a:prstGeom>
          </p:spPr>
          <p:txBody>
            <a:bodyPr anchor="t" rtlCol="false" tIns="0" lIns="0" bIns="0" rIns="0">
              <a:spAutoFit/>
            </a:bodyPr>
            <a:lstStyle/>
            <a:p>
              <a:pPr algn="ctr" marL="0" indent="0" lvl="0">
                <a:lnSpc>
                  <a:spcPts val="7277"/>
                </a:lnSpc>
              </a:pPr>
              <a:r>
                <a:rPr lang="en-US" sz="3620">
                  <a:solidFill>
                    <a:srgbClr val="FFFFFF"/>
                  </a:solidFill>
                  <a:latin typeface="HS Gold"/>
                  <a:ea typeface="HS Gold"/>
                  <a:cs typeface="HS Gold"/>
                  <a:sym typeface="HS Gold"/>
                </a:rPr>
                <a:t>        Elicitation Techniques </a:t>
              </a:r>
            </a:p>
            <a:p>
              <a:pPr algn="ctr" rtl="true" marL="0" indent="0" lvl="0">
                <a:lnSpc>
                  <a:spcPts val="7277"/>
                </a:lnSpc>
              </a:pPr>
              <a:r>
                <a:rPr lang="en-US" sz="3620" strike="noStrike" u="none">
                  <a:solidFill>
                    <a:srgbClr val="FFFFFF"/>
                  </a:solidFill>
                  <a:latin typeface="HS Gold"/>
                  <a:ea typeface="HS Gold"/>
                  <a:cs typeface="HS Gold"/>
                  <a:sym typeface="HS Gold"/>
                </a:rPr>
                <a:t>System Analysis &amp; Design</a:t>
              </a:r>
              <a:r>
                <a:rPr lang="ar-EG" sz="3620" strike="noStrike" u="none">
                  <a:solidFill>
                    <a:srgbClr val="FFFFFF"/>
                  </a:solidFill>
                  <a:latin typeface="HS Gold"/>
                  <a:ea typeface="HS Gold"/>
                  <a:cs typeface="HS Gold"/>
                  <a:sym typeface="HS Gold"/>
                  <a:rtl val="true"/>
                </a:rPr>
                <a:t>                </a:t>
              </a:r>
            </a:p>
            <a:p>
              <a:pPr algn="ctr" marL="0" indent="0" lvl="0">
                <a:lnSpc>
                  <a:spcPts val="7277"/>
                </a:lnSpc>
              </a:pPr>
              <a:r>
                <a:rPr lang="en-US" sz="3620" strike="noStrike" u="none">
                  <a:solidFill>
                    <a:srgbClr val="FFFFFF"/>
                  </a:solidFill>
                  <a:latin typeface="HS Gold"/>
                  <a:ea typeface="HS Gold"/>
                  <a:cs typeface="HS Gold"/>
                  <a:sym typeface="HS Gold"/>
                </a:rPr>
                <a:t>Implementation</a:t>
              </a:r>
            </a:p>
            <a:p>
              <a:pPr algn="ctr" rtl="true" marL="0" indent="0" lvl="0">
                <a:lnSpc>
                  <a:spcPts val="7277"/>
                </a:lnSpc>
              </a:pPr>
              <a:r>
                <a:rPr lang="en-US" sz="3620" strike="noStrike" u="none">
                  <a:solidFill>
                    <a:srgbClr val="FFFFFF"/>
                  </a:solidFill>
                  <a:latin typeface="HS Gold"/>
                  <a:ea typeface="HS Gold"/>
                  <a:cs typeface="HS Gold"/>
                  <a:sym typeface="HS Gold"/>
                </a:rPr>
                <a:t>Testing</a:t>
              </a:r>
              <a:r>
                <a:rPr lang="ar-EG" sz="3620" strike="noStrike" u="none">
                  <a:solidFill>
                    <a:srgbClr val="FFFFFF"/>
                  </a:solidFill>
                  <a:latin typeface="HS Gold"/>
                  <a:ea typeface="HS Gold"/>
                  <a:cs typeface="HS Gold"/>
                  <a:sym typeface="HS Gold"/>
                  <a:rtl val="true"/>
                </a:rPr>
                <a:t> </a:t>
              </a:r>
            </a:p>
            <a:p>
              <a:pPr algn="ctr" marL="0" indent="0" lvl="1">
                <a:lnSpc>
                  <a:spcPts val="7277"/>
                </a:lnSpc>
              </a:pPr>
              <a:r>
                <a:rPr lang="en-US" sz="3620" strike="noStrike" u="none">
                  <a:solidFill>
                    <a:srgbClr val="FFFFFF"/>
                  </a:solidFill>
                  <a:latin typeface="HS Gold"/>
                  <a:ea typeface="HS Gold"/>
                  <a:cs typeface="HS Gold"/>
                  <a:sym typeface="HS Gold"/>
                </a:rPr>
                <a:t>               </a:t>
              </a:r>
              <a:r>
                <a:rPr lang="en-US" sz="3620">
                  <a:solidFill>
                    <a:srgbClr val="FFFFFF"/>
                  </a:solidFill>
                  <a:latin typeface="HS Gold"/>
                  <a:ea typeface="HS Gold"/>
                  <a:cs typeface="HS Gold"/>
                  <a:sym typeface="HS Gold"/>
                </a:rPr>
                <a:t>Conclusi</a:t>
              </a:r>
              <a:r>
                <a:rPr lang="en-US" sz="3620" strike="noStrike" u="none">
                  <a:solidFill>
                    <a:srgbClr val="FFFFFF"/>
                  </a:solidFill>
                  <a:latin typeface="HS Gold"/>
                  <a:ea typeface="HS Gold"/>
                  <a:cs typeface="HS Gold"/>
                  <a:sym typeface="HS Gold"/>
                </a:rPr>
                <a:t>on &amp; Future Work</a:t>
              </a:r>
            </a:p>
          </p:txBody>
        </p:sp>
        <p:sp>
          <p:nvSpPr>
            <p:cNvPr name="AutoShape 28" id="28"/>
            <p:cNvSpPr/>
            <p:nvPr/>
          </p:nvSpPr>
          <p:spPr>
            <a:xfrm>
              <a:off x="1542876" y="841419"/>
              <a:ext cx="7501289" cy="0"/>
            </a:xfrm>
            <a:prstGeom prst="line">
              <a:avLst/>
            </a:prstGeom>
            <a:ln cap="flat" w="25400">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29" id="29"/>
            <p:cNvSpPr/>
            <p:nvPr/>
          </p:nvSpPr>
          <p:spPr>
            <a:xfrm>
              <a:off x="1542876" y="2055039"/>
              <a:ext cx="7501289" cy="0"/>
            </a:xfrm>
            <a:prstGeom prst="line">
              <a:avLst/>
            </a:prstGeom>
            <a:ln cap="flat" w="25400">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30" id="30"/>
            <p:cNvSpPr/>
            <p:nvPr/>
          </p:nvSpPr>
          <p:spPr>
            <a:xfrm>
              <a:off x="1542876" y="4522401"/>
              <a:ext cx="7501289" cy="0"/>
            </a:xfrm>
            <a:prstGeom prst="line">
              <a:avLst/>
            </a:prstGeom>
            <a:ln cap="flat" w="25400">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31" id="31"/>
            <p:cNvSpPr/>
            <p:nvPr/>
          </p:nvSpPr>
          <p:spPr>
            <a:xfrm>
              <a:off x="1542876" y="3439339"/>
              <a:ext cx="7501289" cy="0"/>
            </a:xfrm>
            <a:prstGeom prst="line">
              <a:avLst/>
            </a:prstGeom>
            <a:ln cap="flat" w="25400">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32" id="32"/>
            <p:cNvSpPr/>
            <p:nvPr/>
          </p:nvSpPr>
          <p:spPr>
            <a:xfrm>
              <a:off x="1542876" y="5754301"/>
              <a:ext cx="7501289" cy="0"/>
            </a:xfrm>
            <a:prstGeom prst="line">
              <a:avLst/>
            </a:prstGeom>
            <a:ln cap="flat" w="25400">
              <a:gradFill>
                <a:gsLst>
                  <a:gs pos="0">
                    <a:srgbClr val="338ACA">
                      <a:alpha val="100000"/>
                    </a:srgbClr>
                  </a:gs>
                  <a:gs pos="100000">
                    <a:srgbClr val="338ACA">
                      <a:alpha val="0"/>
                    </a:srgbClr>
                  </a:gs>
                </a:gsLst>
                <a:lin ang="0"/>
              </a:gradFill>
              <a:prstDash val="solid"/>
              <a:headEnd type="none" len="sm" w="sm"/>
              <a:tailEnd type="none" len="sm" w="sm"/>
            </a:ln>
          </p:spPr>
        </p:sp>
        <p:sp>
          <p:nvSpPr>
            <p:cNvPr name="TextBox 33" id="33"/>
            <p:cNvSpPr txBox="true"/>
            <p:nvPr/>
          </p:nvSpPr>
          <p:spPr>
            <a:xfrm rot="0">
              <a:off x="1542876" y="-224952"/>
              <a:ext cx="2019666" cy="5887818"/>
            </a:xfrm>
            <a:prstGeom prst="rect">
              <a:avLst/>
            </a:prstGeom>
          </p:spPr>
          <p:txBody>
            <a:bodyPr anchor="t" rtlCol="false" tIns="0" lIns="0" bIns="0" rIns="0">
              <a:spAutoFit/>
            </a:bodyPr>
            <a:lstStyle/>
            <a:p>
              <a:pPr algn="l" rtl="true" marL="0" indent="0" lvl="1">
                <a:lnSpc>
                  <a:spcPts val="7238"/>
                </a:lnSpc>
              </a:pPr>
              <a:r>
                <a:rPr lang="en-US" b="true" sz="3601" strike="noStrike" u="none">
                  <a:solidFill>
                    <a:srgbClr val="FFFFFF"/>
                  </a:solidFill>
                  <a:latin typeface="HT Mosafer Rounded Bold"/>
                  <a:ea typeface="HT Mosafer Rounded Bold"/>
                  <a:cs typeface="HT Mosafer Rounded Bold"/>
                  <a:sym typeface="HT Mosafer Rounded Bold"/>
                </a:rPr>
                <a:t>06</a:t>
              </a:r>
            </a:p>
            <a:p>
              <a:pPr algn="l" rtl="true" marL="0" indent="0" lvl="1">
                <a:lnSpc>
                  <a:spcPts val="7238"/>
                </a:lnSpc>
              </a:pPr>
              <a:r>
                <a:rPr lang="en-US" b="true" sz="3601" strike="noStrike" u="none">
                  <a:solidFill>
                    <a:srgbClr val="FFFFFF"/>
                  </a:solidFill>
                  <a:latin typeface="HT Mosafer Rounded Bold"/>
                  <a:ea typeface="HT Mosafer Rounded Bold"/>
                  <a:cs typeface="HT Mosafer Rounded Bold"/>
                  <a:sym typeface="HT Mosafer Rounded Bold"/>
                </a:rPr>
                <a:t>07</a:t>
              </a:r>
            </a:p>
            <a:p>
              <a:pPr algn="l" rtl="true" marL="0" indent="0" lvl="1">
                <a:lnSpc>
                  <a:spcPts val="7238"/>
                </a:lnSpc>
              </a:pPr>
              <a:r>
                <a:rPr lang="en-US" b="true" sz="3601" strike="noStrike" u="none">
                  <a:solidFill>
                    <a:srgbClr val="FFFFFF"/>
                  </a:solidFill>
                  <a:latin typeface="HT Mosafer Rounded Bold"/>
                  <a:ea typeface="HT Mosafer Rounded Bold"/>
                  <a:cs typeface="HT Mosafer Rounded Bold"/>
                  <a:sym typeface="HT Mosafer Rounded Bold"/>
                </a:rPr>
                <a:t>08</a:t>
              </a:r>
            </a:p>
            <a:p>
              <a:pPr algn="l" rtl="true" marL="0" indent="0" lvl="1">
                <a:lnSpc>
                  <a:spcPts val="7238"/>
                </a:lnSpc>
              </a:pPr>
              <a:r>
                <a:rPr lang="en-US" b="true" sz="3601" strike="noStrike" u="none">
                  <a:solidFill>
                    <a:srgbClr val="FFFFFF"/>
                  </a:solidFill>
                  <a:latin typeface="HT Mosafer Rounded Bold"/>
                  <a:ea typeface="HT Mosafer Rounded Bold"/>
                  <a:cs typeface="HT Mosafer Rounded Bold"/>
                  <a:sym typeface="HT Mosafer Rounded Bold"/>
                </a:rPr>
                <a:t>09</a:t>
              </a:r>
            </a:p>
            <a:p>
              <a:pPr algn="l" rtl="true">
                <a:lnSpc>
                  <a:spcPts val="7238"/>
                </a:lnSpc>
              </a:pPr>
              <a:r>
                <a:rPr lang="en-US" b="true" sz="3601" strike="noStrike" u="none">
                  <a:solidFill>
                    <a:srgbClr val="FFFFFF"/>
                  </a:solidFill>
                  <a:latin typeface="HT Mosafer Rounded Bold"/>
                  <a:ea typeface="HT Mosafer Rounded Bold"/>
                  <a:cs typeface="HT Mosafer Rounded Bold"/>
                  <a:sym typeface="HT Mosafer Rounded Bold"/>
                </a:rPr>
                <a:t>10</a:t>
              </a:r>
            </a:p>
          </p:txBody>
        </p:sp>
      </p:gr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479456" y="-2506361"/>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69799" y="-6074590"/>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321462" y="-4929846"/>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584633" y="0"/>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H="true">
            <a:off x="8908029" y="984311"/>
            <a:ext cx="9690758" cy="44389"/>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7" id="7"/>
          <p:cNvSpPr/>
          <p:nvPr/>
        </p:nvSpPr>
        <p:spPr>
          <a:xfrm>
            <a:off x="17254537" y="0"/>
            <a:ext cx="0" cy="10598861"/>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8" id="8"/>
          <p:cNvSpPr/>
          <p:nvPr/>
        </p:nvSpPr>
        <p:spPr>
          <a:xfrm flipH="false" flipV="false" rot="0">
            <a:off x="9452006" y="9075659"/>
            <a:ext cx="4278468" cy="2422682"/>
          </a:xfrm>
          <a:custGeom>
            <a:avLst/>
            <a:gdLst/>
            <a:ahLst/>
            <a:cxnLst/>
            <a:rect r="r" b="b" t="t" l="l"/>
            <a:pathLst>
              <a:path h="2422682" w="4278468">
                <a:moveTo>
                  <a:pt x="0" y="0"/>
                </a:moveTo>
                <a:lnTo>
                  <a:pt x="4278467" y="0"/>
                </a:lnTo>
                <a:lnTo>
                  <a:pt x="4278467" y="2422682"/>
                </a:lnTo>
                <a:lnTo>
                  <a:pt x="0" y="2422682"/>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8071569" y="1281304"/>
            <a:ext cx="9965652" cy="6255633"/>
            <a:chOff x="0" y="0"/>
            <a:chExt cx="2624698" cy="1647574"/>
          </a:xfrm>
        </p:grpSpPr>
        <p:sp>
          <p:nvSpPr>
            <p:cNvPr name="Freeform 10" id="10"/>
            <p:cNvSpPr/>
            <p:nvPr/>
          </p:nvSpPr>
          <p:spPr>
            <a:xfrm flipH="false" flipV="false" rot="0">
              <a:off x="0" y="0"/>
              <a:ext cx="2624698" cy="1647574"/>
            </a:xfrm>
            <a:custGeom>
              <a:avLst/>
              <a:gdLst/>
              <a:ahLst/>
              <a:cxnLst/>
              <a:rect r="r" b="b" t="t" l="l"/>
              <a:pathLst>
                <a:path h="1647574" w="2624698">
                  <a:moveTo>
                    <a:pt x="39620" y="0"/>
                  </a:moveTo>
                  <a:lnTo>
                    <a:pt x="2585078" y="0"/>
                  </a:lnTo>
                  <a:cubicBezTo>
                    <a:pt x="2595586" y="0"/>
                    <a:pt x="2605664" y="4174"/>
                    <a:pt x="2613094" y="11604"/>
                  </a:cubicBezTo>
                  <a:cubicBezTo>
                    <a:pt x="2620524" y="19035"/>
                    <a:pt x="2624698" y="29112"/>
                    <a:pt x="2624698" y="39620"/>
                  </a:cubicBezTo>
                  <a:lnTo>
                    <a:pt x="2624698" y="1607954"/>
                  </a:lnTo>
                  <a:cubicBezTo>
                    <a:pt x="2624698" y="1618462"/>
                    <a:pt x="2620524" y="1628540"/>
                    <a:pt x="2613094" y="1635970"/>
                  </a:cubicBezTo>
                  <a:cubicBezTo>
                    <a:pt x="2605664" y="1643400"/>
                    <a:pt x="2595586" y="1647574"/>
                    <a:pt x="2585078" y="1647574"/>
                  </a:cubicBezTo>
                  <a:lnTo>
                    <a:pt x="39620" y="1647574"/>
                  </a:lnTo>
                  <a:cubicBezTo>
                    <a:pt x="17738" y="1647574"/>
                    <a:pt x="0" y="1629836"/>
                    <a:pt x="0" y="1607954"/>
                  </a:cubicBezTo>
                  <a:lnTo>
                    <a:pt x="0" y="39620"/>
                  </a:lnTo>
                  <a:cubicBezTo>
                    <a:pt x="0" y="29112"/>
                    <a:pt x="4174" y="19035"/>
                    <a:pt x="11604" y="11604"/>
                  </a:cubicBezTo>
                  <a:cubicBezTo>
                    <a:pt x="19035" y="4174"/>
                    <a:pt x="29112" y="0"/>
                    <a:pt x="39620" y="0"/>
                  </a:cubicBezTo>
                  <a:close/>
                </a:path>
              </a:pathLst>
            </a:custGeom>
            <a:solidFill>
              <a:srgbClr val="FFFFFF">
                <a:alpha val="8627"/>
              </a:srgbClr>
            </a:solidFill>
          </p:spPr>
        </p:sp>
        <p:sp>
          <p:nvSpPr>
            <p:cNvPr name="TextBox 11" id="11"/>
            <p:cNvSpPr txBox="true"/>
            <p:nvPr/>
          </p:nvSpPr>
          <p:spPr>
            <a:xfrm>
              <a:off x="0" y="-38100"/>
              <a:ext cx="2624698" cy="1685674"/>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8439705" y="1576403"/>
            <a:ext cx="9229381" cy="5665433"/>
          </a:xfrm>
          <a:custGeom>
            <a:avLst/>
            <a:gdLst/>
            <a:ahLst/>
            <a:cxnLst/>
            <a:rect r="r" b="b" t="t" l="l"/>
            <a:pathLst>
              <a:path h="5665433" w="9229381">
                <a:moveTo>
                  <a:pt x="0" y="0"/>
                </a:moveTo>
                <a:lnTo>
                  <a:pt x="9229380" y="0"/>
                </a:lnTo>
                <a:lnTo>
                  <a:pt x="9229380" y="5665434"/>
                </a:lnTo>
                <a:lnTo>
                  <a:pt x="0" y="5665434"/>
                </a:lnTo>
                <a:lnTo>
                  <a:pt x="0" y="0"/>
                </a:lnTo>
                <a:close/>
              </a:path>
            </a:pathLst>
          </a:custGeom>
          <a:blipFill>
            <a:blip r:embed="rId8"/>
            <a:stretch>
              <a:fillRect l="-824" t="0" r="-824" b="0"/>
            </a:stretch>
          </a:blipFill>
        </p:spPr>
      </p:sp>
      <p:sp>
        <p:nvSpPr>
          <p:cNvPr name="TextBox 13" id="13"/>
          <p:cNvSpPr txBox="true"/>
          <p:nvPr/>
        </p:nvSpPr>
        <p:spPr>
          <a:xfrm rot="0">
            <a:off x="16446876" y="8872481"/>
            <a:ext cx="2423097" cy="638289"/>
          </a:xfrm>
          <a:prstGeom prst="rect">
            <a:avLst/>
          </a:prstGeom>
        </p:spPr>
        <p:txBody>
          <a:bodyPr anchor="t" rtlCol="false" tIns="0" lIns="0" bIns="0" rIns="0">
            <a:spAutoFit/>
          </a:bodyPr>
          <a:lstStyle/>
          <a:p>
            <a:pPr algn="ctr">
              <a:lnSpc>
                <a:spcPts val="4718"/>
              </a:lnSpc>
            </a:pPr>
            <a:r>
              <a:rPr lang="en-US" sz="3370">
                <a:solidFill>
                  <a:srgbClr val="FFFFFF"/>
                </a:solidFill>
                <a:latin typeface="HS Gold"/>
                <a:ea typeface="HS Gold"/>
                <a:cs typeface="HS Gold"/>
                <a:sym typeface="HS Gold"/>
              </a:rPr>
              <a:t>18</a:t>
            </a:r>
          </a:p>
        </p:txBody>
      </p:sp>
      <p:sp>
        <p:nvSpPr>
          <p:cNvPr name="TextBox 14" id="14"/>
          <p:cNvSpPr txBox="true"/>
          <p:nvPr/>
        </p:nvSpPr>
        <p:spPr>
          <a:xfrm rot="0">
            <a:off x="479456" y="377599"/>
            <a:ext cx="7389813" cy="1432407"/>
          </a:xfrm>
          <a:prstGeom prst="rect">
            <a:avLst/>
          </a:prstGeom>
        </p:spPr>
        <p:txBody>
          <a:bodyPr anchor="t" rtlCol="false" tIns="0" lIns="0" bIns="0" rIns="0">
            <a:spAutoFit/>
          </a:bodyPr>
          <a:lstStyle/>
          <a:p>
            <a:pPr algn="l">
              <a:lnSpc>
                <a:spcPts val="5448"/>
              </a:lnSpc>
            </a:pPr>
            <a:r>
              <a:rPr lang="en-US" sz="3891" b="true">
                <a:solidFill>
                  <a:srgbClr val="FFFFFF"/>
                </a:solidFill>
                <a:latin typeface="HS Gold Bold"/>
                <a:ea typeface="HS Gold Bold"/>
                <a:cs typeface="HS Gold Bold"/>
                <a:sym typeface="HS Gold Bold"/>
              </a:rPr>
              <a:t>   User Acceptance Testing</a:t>
            </a:r>
          </a:p>
          <a:p>
            <a:pPr algn="l">
              <a:lnSpc>
                <a:spcPts val="5448"/>
              </a:lnSpc>
              <a:spcBef>
                <a:spcPct val="0"/>
              </a:spcBef>
            </a:pPr>
          </a:p>
        </p:txBody>
      </p:sp>
      <p:sp>
        <p:nvSpPr>
          <p:cNvPr name="TextBox 15" id="15"/>
          <p:cNvSpPr txBox="true"/>
          <p:nvPr/>
        </p:nvSpPr>
        <p:spPr>
          <a:xfrm rot="0">
            <a:off x="312586" y="841436"/>
            <a:ext cx="7723552" cy="10654614"/>
          </a:xfrm>
          <a:prstGeom prst="rect">
            <a:avLst/>
          </a:prstGeom>
        </p:spPr>
        <p:txBody>
          <a:bodyPr anchor="t" rtlCol="false" tIns="0" lIns="0" bIns="0" rIns="0">
            <a:spAutoFit/>
          </a:bodyPr>
          <a:lstStyle/>
          <a:p>
            <a:pPr algn="l">
              <a:lnSpc>
                <a:spcPts val="5309"/>
              </a:lnSpc>
            </a:pPr>
          </a:p>
          <a:p>
            <a:pPr algn="l" marL="674337" indent="-337169" lvl="1">
              <a:lnSpc>
                <a:spcPts val="5309"/>
              </a:lnSpc>
              <a:buFont typeface="Arial"/>
              <a:buChar char="•"/>
            </a:pPr>
            <a:r>
              <a:rPr lang="en-US" sz="3123">
                <a:solidFill>
                  <a:srgbClr val="FFFFFF"/>
                </a:solidFill>
                <a:latin typeface="HT Mosafer Rounded"/>
                <a:ea typeface="HT Mosafer Rounded"/>
                <a:cs typeface="HT Mosafer Rounded"/>
                <a:sym typeface="HT Mosafer Rounded"/>
              </a:rPr>
              <a:t>Tested by three athletes to evaluate accuracy and ease of use.</a:t>
            </a:r>
          </a:p>
          <a:p>
            <a:pPr algn="l" marL="674337" indent="-337169" lvl="1">
              <a:lnSpc>
                <a:spcPts val="5309"/>
              </a:lnSpc>
              <a:buFont typeface="Arial"/>
              <a:buChar char="•"/>
            </a:pPr>
            <a:r>
              <a:rPr lang="en-US" sz="3123">
                <a:solidFill>
                  <a:srgbClr val="FFFFFF"/>
                </a:solidFill>
                <a:latin typeface="HT Mosafer Rounded"/>
                <a:ea typeface="HT Mosafer Rounded"/>
                <a:cs typeface="HT Mosafer Rounded"/>
                <a:sym typeface="HT Mosafer Rounded"/>
              </a:rPr>
              <a:t>Scenarios: powering the bag, Bluetooth connection, live weight &amp; battery monitoring, adding/removing items to check missing-item detection.</a:t>
            </a:r>
          </a:p>
          <a:p>
            <a:pPr algn="l" marL="674337" indent="-337169" lvl="1">
              <a:lnSpc>
                <a:spcPts val="5309"/>
              </a:lnSpc>
              <a:buFont typeface="Arial"/>
              <a:buChar char="•"/>
            </a:pPr>
            <a:r>
              <a:rPr lang="en-US" sz="3123">
                <a:solidFill>
                  <a:srgbClr val="FFFFFF"/>
                </a:solidFill>
                <a:latin typeface="HT Mosafer Rounded"/>
                <a:ea typeface="HT Mosafer Rounded"/>
                <a:cs typeface="HT Mosafer Rounded"/>
                <a:sym typeface="HT Mosafer Rounded"/>
              </a:rPr>
              <a:t>Minor issues (delays, pairing guidance) were resolved with workflow updates and prompts.</a:t>
            </a:r>
          </a:p>
          <a:p>
            <a:pPr algn="l" marL="674337" indent="-337169" lvl="1">
              <a:lnSpc>
                <a:spcPts val="5309"/>
              </a:lnSpc>
              <a:buFont typeface="Arial"/>
              <a:buChar char="•"/>
            </a:pPr>
            <a:r>
              <a:rPr lang="en-US" sz="3123">
                <a:solidFill>
                  <a:srgbClr val="FFFFFF"/>
                </a:solidFill>
                <a:latin typeface="HT Mosafer Rounded"/>
                <a:ea typeface="HT Mosafer Rounded"/>
                <a:cs typeface="HT Mosafer Rounded"/>
                <a:sym typeface="HT Mosafer Rounded"/>
              </a:rPr>
              <a:t>Outcome: Smooth operation, accurate real-time updates, user-friendly interface, fully ready for real-world use and future enhancements.</a:t>
            </a:r>
          </a:p>
          <a:p>
            <a:pPr algn="l">
              <a:lnSpc>
                <a:spcPts val="5309"/>
              </a:lnSpc>
            </a:pPr>
          </a:p>
          <a:p>
            <a:pPr algn="l">
              <a:lnSpc>
                <a:spcPts val="5309"/>
              </a:lnSpc>
            </a:pPr>
          </a:p>
        </p:txBody>
      </p:sp>
      <p:sp>
        <p:nvSpPr>
          <p:cNvPr name="TextBox 16" id="16"/>
          <p:cNvSpPr txBox="true"/>
          <p:nvPr/>
        </p:nvSpPr>
        <p:spPr>
          <a:xfrm rot="0">
            <a:off x="9864725" y="7825893"/>
            <a:ext cx="7389813" cy="1432407"/>
          </a:xfrm>
          <a:prstGeom prst="rect">
            <a:avLst/>
          </a:prstGeom>
        </p:spPr>
        <p:txBody>
          <a:bodyPr anchor="t" rtlCol="false" tIns="0" lIns="0" bIns="0" rIns="0">
            <a:spAutoFit/>
          </a:bodyPr>
          <a:lstStyle/>
          <a:p>
            <a:pPr algn="l">
              <a:lnSpc>
                <a:spcPts val="5448"/>
              </a:lnSpc>
            </a:pPr>
            <a:r>
              <a:rPr lang="en-US" sz="3891" b="true">
                <a:solidFill>
                  <a:srgbClr val="FFFFFF"/>
                </a:solidFill>
                <a:latin typeface="HS Gold Bold"/>
                <a:ea typeface="HS Gold Bold"/>
                <a:cs typeface="HS Gold Bold"/>
                <a:sym typeface="HS Gold Bold"/>
              </a:rPr>
              <a:t>Feedback and Observations</a:t>
            </a:r>
          </a:p>
          <a:p>
            <a:pPr algn="l">
              <a:lnSpc>
                <a:spcPts val="5448"/>
              </a:lnSpc>
              <a:spcBef>
                <a:spcPct val="0"/>
              </a:spcBef>
            </a:pP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479456" y="-2506361"/>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69799" y="-6074590"/>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584633" y="0"/>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491995" y="-6074590"/>
            <a:ext cx="15769193" cy="15769193"/>
          </a:xfrm>
          <a:custGeom>
            <a:avLst/>
            <a:gdLst/>
            <a:ahLst/>
            <a:cxnLst/>
            <a:rect r="r" b="b" t="t" l="l"/>
            <a:pathLst>
              <a:path h="15769193" w="15769193">
                <a:moveTo>
                  <a:pt x="0" y="0"/>
                </a:moveTo>
                <a:lnTo>
                  <a:pt x="15769193" y="0"/>
                </a:lnTo>
                <a:lnTo>
                  <a:pt x="15769193" y="15769192"/>
                </a:lnTo>
                <a:lnTo>
                  <a:pt x="0" y="1576919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H="true">
            <a:off x="8908029" y="984311"/>
            <a:ext cx="9690758" cy="44389"/>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7" id="7"/>
          <p:cNvSpPr/>
          <p:nvPr/>
        </p:nvSpPr>
        <p:spPr>
          <a:xfrm>
            <a:off x="17254537" y="0"/>
            <a:ext cx="0" cy="10598861"/>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TextBox 8" id="8"/>
          <p:cNvSpPr txBox="true"/>
          <p:nvPr/>
        </p:nvSpPr>
        <p:spPr>
          <a:xfrm rot="0">
            <a:off x="1369730" y="784286"/>
            <a:ext cx="7335352" cy="95885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HS Gold Bold"/>
                <a:ea typeface="HS Gold Bold"/>
                <a:cs typeface="HS Gold Bold"/>
                <a:sym typeface="HS Gold Bold"/>
              </a:rPr>
              <a:t>Test Cases</a:t>
            </a:r>
          </a:p>
        </p:txBody>
      </p:sp>
      <p:sp>
        <p:nvSpPr>
          <p:cNvPr name="Freeform 9" id="9"/>
          <p:cNvSpPr/>
          <p:nvPr/>
        </p:nvSpPr>
        <p:spPr>
          <a:xfrm flipH="false" flipV="false" rot="0">
            <a:off x="-897936" y="-2688515"/>
            <a:ext cx="6965137" cy="3944009"/>
          </a:xfrm>
          <a:custGeom>
            <a:avLst/>
            <a:gdLst/>
            <a:ahLst/>
            <a:cxnLst/>
            <a:rect r="r" b="b" t="t" l="l"/>
            <a:pathLst>
              <a:path h="3944009" w="6965137">
                <a:moveTo>
                  <a:pt x="0" y="0"/>
                </a:moveTo>
                <a:lnTo>
                  <a:pt x="6965137" y="0"/>
                </a:lnTo>
                <a:lnTo>
                  <a:pt x="6965137" y="3944009"/>
                </a:lnTo>
                <a:lnTo>
                  <a:pt x="0" y="3944009"/>
                </a:lnTo>
                <a:lnTo>
                  <a:pt x="0" y="0"/>
                </a:lnTo>
                <a:close/>
              </a:path>
            </a:pathLst>
          </a:custGeom>
          <a:blipFill>
            <a:blip r:embed="rId6">
              <a:alphaModFix amt="13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9452006" y="9075659"/>
            <a:ext cx="4278468" cy="2422682"/>
          </a:xfrm>
          <a:custGeom>
            <a:avLst/>
            <a:gdLst/>
            <a:ahLst/>
            <a:cxnLst/>
            <a:rect r="r" b="b" t="t" l="l"/>
            <a:pathLst>
              <a:path h="2422682" w="4278468">
                <a:moveTo>
                  <a:pt x="0" y="0"/>
                </a:moveTo>
                <a:lnTo>
                  <a:pt x="4278467" y="0"/>
                </a:lnTo>
                <a:lnTo>
                  <a:pt x="4278467" y="2422682"/>
                </a:lnTo>
                <a:lnTo>
                  <a:pt x="0" y="2422682"/>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568244" y="2770334"/>
            <a:ext cx="7417907" cy="5830734"/>
            <a:chOff x="0" y="0"/>
            <a:chExt cx="1953688" cy="1535667"/>
          </a:xfrm>
        </p:grpSpPr>
        <p:sp>
          <p:nvSpPr>
            <p:cNvPr name="Freeform 12" id="12"/>
            <p:cNvSpPr/>
            <p:nvPr/>
          </p:nvSpPr>
          <p:spPr>
            <a:xfrm flipH="false" flipV="false" rot="0">
              <a:off x="0" y="0"/>
              <a:ext cx="1953688" cy="1535667"/>
            </a:xfrm>
            <a:custGeom>
              <a:avLst/>
              <a:gdLst/>
              <a:ahLst/>
              <a:cxnLst/>
              <a:rect r="r" b="b" t="t" l="l"/>
              <a:pathLst>
                <a:path h="1535667" w="1953688">
                  <a:moveTo>
                    <a:pt x="53228" y="0"/>
                  </a:moveTo>
                  <a:lnTo>
                    <a:pt x="1900460" y="0"/>
                  </a:lnTo>
                  <a:cubicBezTo>
                    <a:pt x="1929857" y="0"/>
                    <a:pt x="1953688" y="23831"/>
                    <a:pt x="1953688" y="53228"/>
                  </a:cubicBezTo>
                  <a:lnTo>
                    <a:pt x="1953688" y="1482439"/>
                  </a:lnTo>
                  <a:cubicBezTo>
                    <a:pt x="1953688" y="1511836"/>
                    <a:pt x="1929857" y="1535667"/>
                    <a:pt x="1900460" y="1535667"/>
                  </a:cubicBezTo>
                  <a:lnTo>
                    <a:pt x="53228" y="1535667"/>
                  </a:lnTo>
                  <a:cubicBezTo>
                    <a:pt x="23831" y="1535667"/>
                    <a:pt x="0" y="1511836"/>
                    <a:pt x="0" y="1482439"/>
                  </a:cubicBezTo>
                  <a:lnTo>
                    <a:pt x="0" y="53228"/>
                  </a:lnTo>
                  <a:cubicBezTo>
                    <a:pt x="0" y="23831"/>
                    <a:pt x="23831" y="0"/>
                    <a:pt x="53228" y="0"/>
                  </a:cubicBezTo>
                  <a:close/>
                </a:path>
              </a:pathLst>
            </a:custGeom>
            <a:solidFill>
              <a:srgbClr val="FFFFFF">
                <a:alpha val="8627"/>
              </a:srgbClr>
            </a:solidFill>
          </p:spPr>
        </p:sp>
        <p:sp>
          <p:nvSpPr>
            <p:cNvPr name="TextBox 13" id="13"/>
            <p:cNvSpPr txBox="true"/>
            <p:nvPr/>
          </p:nvSpPr>
          <p:spPr>
            <a:xfrm>
              <a:off x="0" y="-38100"/>
              <a:ext cx="1953688" cy="1573767"/>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287175" y="5795162"/>
            <a:ext cx="8777197" cy="165465"/>
          </a:xfrm>
          <a:prstGeom prst="rect">
            <a:avLst/>
          </a:prstGeom>
        </p:spPr>
        <p:txBody>
          <a:bodyPr anchor="t" rtlCol="false" tIns="0" lIns="0" bIns="0" rIns="0">
            <a:spAutoFit/>
          </a:bodyPr>
          <a:lstStyle/>
          <a:p>
            <a:pPr algn="l">
              <a:lnSpc>
                <a:spcPts val="1284"/>
              </a:lnSpc>
              <a:spcBef>
                <a:spcPct val="0"/>
              </a:spcBef>
            </a:pPr>
          </a:p>
        </p:txBody>
      </p:sp>
      <p:grpSp>
        <p:nvGrpSpPr>
          <p:cNvPr name="Group 15" id="15"/>
          <p:cNvGrpSpPr/>
          <p:nvPr/>
        </p:nvGrpSpPr>
        <p:grpSpPr>
          <a:xfrm rot="0">
            <a:off x="9144000" y="2770334"/>
            <a:ext cx="7417907" cy="5830734"/>
            <a:chOff x="0" y="0"/>
            <a:chExt cx="1953688" cy="1535667"/>
          </a:xfrm>
        </p:grpSpPr>
        <p:sp>
          <p:nvSpPr>
            <p:cNvPr name="Freeform 16" id="16"/>
            <p:cNvSpPr/>
            <p:nvPr/>
          </p:nvSpPr>
          <p:spPr>
            <a:xfrm flipH="false" flipV="false" rot="0">
              <a:off x="0" y="0"/>
              <a:ext cx="1953688" cy="1535667"/>
            </a:xfrm>
            <a:custGeom>
              <a:avLst/>
              <a:gdLst/>
              <a:ahLst/>
              <a:cxnLst/>
              <a:rect r="r" b="b" t="t" l="l"/>
              <a:pathLst>
                <a:path h="1535667" w="1953688">
                  <a:moveTo>
                    <a:pt x="53228" y="0"/>
                  </a:moveTo>
                  <a:lnTo>
                    <a:pt x="1900460" y="0"/>
                  </a:lnTo>
                  <a:cubicBezTo>
                    <a:pt x="1929857" y="0"/>
                    <a:pt x="1953688" y="23831"/>
                    <a:pt x="1953688" y="53228"/>
                  </a:cubicBezTo>
                  <a:lnTo>
                    <a:pt x="1953688" y="1482439"/>
                  </a:lnTo>
                  <a:cubicBezTo>
                    <a:pt x="1953688" y="1511836"/>
                    <a:pt x="1929857" y="1535667"/>
                    <a:pt x="1900460" y="1535667"/>
                  </a:cubicBezTo>
                  <a:lnTo>
                    <a:pt x="53228" y="1535667"/>
                  </a:lnTo>
                  <a:cubicBezTo>
                    <a:pt x="23831" y="1535667"/>
                    <a:pt x="0" y="1511836"/>
                    <a:pt x="0" y="1482439"/>
                  </a:cubicBezTo>
                  <a:lnTo>
                    <a:pt x="0" y="53228"/>
                  </a:lnTo>
                  <a:cubicBezTo>
                    <a:pt x="0" y="23831"/>
                    <a:pt x="23831" y="0"/>
                    <a:pt x="53228" y="0"/>
                  </a:cubicBezTo>
                  <a:close/>
                </a:path>
              </a:pathLst>
            </a:custGeom>
            <a:solidFill>
              <a:srgbClr val="FFFFFF">
                <a:alpha val="8627"/>
              </a:srgbClr>
            </a:solidFill>
          </p:spPr>
        </p:sp>
        <p:sp>
          <p:nvSpPr>
            <p:cNvPr name="TextBox 17" id="17"/>
            <p:cNvSpPr txBox="true"/>
            <p:nvPr/>
          </p:nvSpPr>
          <p:spPr>
            <a:xfrm>
              <a:off x="0" y="-38100"/>
              <a:ext cx="1953688" cy="1573767"/>
            </a:xfrm>
            <a:prstGeom prst="rect">
              <a:avLst/>
            </a:prstGeom>
          </p:spPr>
          <p:txBody>
            <a:bodyPr anchor="ctr" rtlCol="false" tIns="50800" lIns="50800" bIns="50800" rIns="50800"/>
            <a:lstStyle/>
            <a:p>
              <a:pPr algn="ctr">
                <a:lnSpc>
                  <a:spcPts val="2659"/>
                </a:lnSpc>
              </a:pPr>
            </a:p>
          </p:txBody>
        </p:sp>
      </p:grpSp>
      <p:graphicFrame>
        <p:nvGraphicFramePr>
          <p:cNvPr name="Object 18" id="18"/>
          <p:cNvGraphicFramePr/>
          <p:nvPr/>
        </p:nvGraphicFramePr>
        <p:xfrm>
          <a:off x="9187317" y="3925231"/>
          <a:ext cx="3771900" cy="5029200"/>
        </p:xfrm>
        <a:graphic>
          <a:graphicData uri="http://schemas.openxmlformats.org/presentationml/2006/ole">
            <p:oleObj imgW="4775200" imgH="6032500" r:id="rId9" progId="Excel.Sheet.12" name="Worksheet">
              <p:embed/>
              <p:pic>
                <p:nvPicPr>
                  <p:cNvPr name="" id="0"/>
                  <p:cNvPicPr/>
                  <p:nvPr/>
                </p:nvPicPr>
                <p:blipFill>
                  <a:blip r:embed="rId8"/>
                  <a:stretch>
                    <a:fillRect/>
                  </a:stretch>
                </p:blipFill>
                <p:spPr>
                  <a:xfrm>
                    <a:off x="1270000" y="1270000"/>
                    <a:ext cx="1270000" cy="1270000"/>
                  </a:xfrm>
                  <a:prstGeom prst="rect"/>
                </p:spPr>
              </p:pic>
            </p:oleObj>
          </a:graphicData>
        </a:graphic>
      </p:graphicFrame>
      <p:graphicFrame>
        <p:nvGraphicFramePr>
          <p:cNvPr name="Object 19" id="19"/>
          <p:cNvGraphicFramePr/>
          <p:nvPr/>
        </p:nvGraphicFramePr>
        <p:xfrm>
          <a:off x="611561" y="3788341"/>
          <a:ext cx="3771900" cy="5061633"/>
        </p:xfrm>
        <a:graphic>
          <a:graphicData uri="http://schemas.openxmlformats.org/presentationml/2006/ole">
            <p:oleObj imgW="4775200" imgH="6070600" r:id="rId11" progId="Excel.Sheet.12" name="Worksheet">
              <p:embed/>
              <p:pic>
                <p:nvPicPr>
                  <p:cNvPr name="" id="0"/>
                  <p:cNvPicPr/>
                  <p:nvPr/>
                </p:nvPicPr>
                <p:blipFill>
                  <a:blip r:embed="rId10"/>
                  <a:stretch>
                    <a:fillRect/>
                  </a:stretch>
                </p:blipFill>
                <p:spPr>
                  <a:xfrm>
                    <a:off x="1270000" y="1270000"/>
                    <a:ext cx="1270000" cy="1270000"/>
                  </a:xfrm>
                  <a:prstGeom prst="rect"/>
                </p:spPr>
              </p:pic>
            </p:oleObj>
          </a:graphicData>
        </a:graphic>
      </p:graphicFrame>
      <p:sp>
        <p:nvSpPr>
          <p:cNvPr name="TextBox 20" id="20"/>
          <p:cNvSpPr txBox="true"/>
          <p:nvPr/>
        </p:nvSpPr>
        <p:spPr>
          <a:xfrm rot="0">
            <a:off x="16446876" y="8872481"/>
            <a:ext cx="2423097" cy="638289"/>
          </a:xfrm>
          <a:prstGeom prst="rect">
            <a:avLst/>
          </a:prstGeom>
        </p:spPr>
        <p:txBody>
          <a:bodyPr anchor="t" rtlCol="false" tIns="0" lIns="0" bIns="0" rIns="0">
            <a:spAutoFit/>
          </a:bodyPr>
          <a:lstStyle/>
          <a:p>
            <a:pPr algn="ctr">
              <a:lnSpc>
                <a:spcPts val="4718"/>
              </a:lnSpc>
            </a:pPr>
            <a:r>
              <a:rPr lang="en-US" sz="3370">
                <a:solidFill>
                  <a:srgbClr val="FFFFFF"/>
                </a:solidFill>
                <a:latin typeface="HS Gold"/>
                <a:ea typeface="HS Gold"/>
                <a:cs typeface="HS Gold"/>
                <a:sym typeface="HS Gold"/>
              </a:rPr>
              <a:t>19</a:t>
            </a:r>
          </a:p>
        </p:txBody>
      </p:sp>
      <p:sp>
        <p:nvSpPr>
          <p:cNvPr name="TextBox 21" id="21"/>
          <p:cNvSpPr txBox="true"/>
          <p:nvPr/>
        </p:nvSpPr>
        <p:spPr>
          <a:xfrm rot="0">
            <a:off x="1369730" y="8923259"/>
            <a:ext cx="8777197" cy="1569843"/>
          </a:xfrm>
          <a:prstGeom prst="rect">
            <a:avLst/>
          </a:prstGeom>
        </p:spPr>
        <p:txBody>
          <a:bodyPr anchor="t" rtlCol="false" tIns="0" lIns="0" bIns="0" rIns="0">
            <a:spAutoFit/>
          </a:bodyPr>
          <a:lstStyle/>
          <a:p>
            <a:pPr algn="l">
              <a:lnSpc>
                <a:spcPts val="5351"/>
              </a:lnSpc>
            </a:pPr>
            <a:r>
              <a:rPr lang="en-US" sz="3822" b="true">
                <a:solidFill>
                  <a:srgbClr val="FFFFFF"/>
                </a:solidFill>
                <a:latin typeface="HS Gold Bold"/>
                <a:ea typeface="HS Gold Bold"/>
                <a:cs typeface="HS Gold Bold"/>
                <a:sym typeface="HS Gold Bold"/>
              </a:rPr>
              <a:t>Test Case 1: Bluetooth connection </a:t>
            </a:r>
          </a:p>
          <a:p>
            <a:pPr algn="l">
              <a:lnSpc>
                <a:spcPts val="1284"/>
              </a:lnSpc>
            </a:pPr>
          </a:p>
          <a:p>
            <a:pPr algn="l">
              <a:lnSpc>
                <a:spcPts val="5351"/>
              </a:lnSpc>
              <a:spcBef>
                <a:spcPct val="0"/>
              </a:spcBef>
            </a:pPr>
          </a:p>
        </p:txBody>
      </p:sp>
      <p:sp>
        <p:nvSpPr>
          <p:cNvPr name="TextBox 22" id="22"/>
          <p:cNvSpPr txBox="true"/>
          <p:nvPr/>
        </p:nvSpPr>
        <p:spPr>
          <a:xfrm rot="0">
            <a:off x="9499818" y="8853431"/>
            <a:ext cx="8250226" cy="1337494"/>
          </a:xfrm>
          <a:prstGeom prst="rect">
            <a:avLst/>
          </a:prstGeom>
        </p:spPr>
        <p:txBody>
          <a:bodyPr anchor="t" rtlCol="false" tIns="0" lIns="0" bIns="0" rIns="0">
            <a:spAutoFit/>
          </a:bodyPr>
          <a:lstStyle/>
          <a:p>
            <a:pPr algn="ctr">
              <a:lnSpc>
                <a:spcPts val="5029"/>
              </a:lnSpc>
              <a:spcBef>
                <a:spcPct val="0"/>
              </a:spcBef>
            </a:pPr>
            <a:r>
              <a:rPr lang="en-US" b="true" sz="3592">
                <a:solidFill>
                  <a:srgbClr val="FFFFFF"/>
                </a:solidFill>
                <a:latin typeface="HS Gold Bold"/>
                <a:ea typeface="HS Gold Bold"/>
                <a:cs typeface="HS Gold Bold"/>
                <a:sym typeface="HS Gold Bold"/>
              </a:rPr>
              <a:t> Test Case 2: Weight Measurement Accuracy </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2584633" y="0"/>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9456" y="-2506361"/>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169799" y="-6074590"/>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H="true">
            <a:off x="8908029" y="984311"/>
            <a:ext cx="9690758" cy="44389"/>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6" id="6"/>
          <p:cNvSpPr/>
          <p:nvPr/>
        </p:nvSpPr>
        <p:spPr>
          <a:xfrm>
            <a:off x="17254537" y="0"/>
            <a:ext cx="0" cy="10598861"/>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TextBox 7" id="7"/>
          <p:cNvSpPr txBox="true"/>
          <p:nvPr/>
        </p:nvSpPr>
        <p:spPr>
          <a:xfrm rot="0">
            <a:off x="1369730" y="784286"/>
            <a:ext cx="7335352" cy="95885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HS Gold Bold"/>
                <a:ea typeface="HS Gold Bold"/>
                <a:cs typeface="HS Gold Bold"/>
                <a:sym typeface="HS Gold Bold"/>
              </a:rPr>
              <a:t>Hardware </a:t>
            </a:r>
          </a:p>
        </p:txBody>
      </p:sp>
      <p:sp>
        <p:nvSpPr>
          <p:cNvPr name="Freeform 8" id="8"/>
          <p:cNvSpPr/>
          <p:nvPr/>
        </p:nvSpPr>
        <p:spPr>
          <a:xfrm flipH="false" flipV="false" rot="0">
            <a:off x="-897936" y="-2688515"/>
            <a:ext cx="6965137" cy="3944009"/>
          </a:xfrm>
          <a:custGeom>
            <a:avLst/>
            <a:gdLst/>
            <a:ahLst/>
            <a:cxnLst/>
            <a:rect r="r" b="b" t="t" l="l"/>
            <a:pathLst>
              <a:path h="3944009" w="6965137">
                <a:moveTo>
                  <a:pt x="0" y="0"/>
                </a:moveTo>
                <a:lnTo>
                  <a:pt x="6965137" y="0"/>
                </a:lnTo>
                <a:lnTo>
                  <a:pt x="6965137" y="3944009"/>
                </a:lnTo>
                <a:lnTo>
                  <a:pt x="0" y="3944009"/>
                </a:lnTo>
                <a:lnTo>
                  <a:pt x="0" y="0"/>
                </a:lnTo>
                <a:close/>
              </a:path>
            </a:pathLst>
          </a:custGeom>
          <a:blipFill>
            <a:blip r:embed="rId6">
              <a:alphaModFix amt="13000"/>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452006" y="9075659"/>
            <a:ext cx="4278468" cy="2422682"/>
          </a:xfrm>
          <a:custGeom>
            <a:avLst/>
            <a:gdLst/>
            <a:ahLst/>
            <a:cxnLst/>
            <a:rect r="r" b="b" t="t" l="l"/>
            <a:pathLst>
              <a:path h="2422682" w="4278468">
                <a:moveTo>
                  <a:pt x="0" y="0"/>
                </a:moveTo>
                <a:lnTo>
                  <a:pt x="4278467" y="0"/>
                </a:lnTo>
                <a:lnTo>
                  <a:pt x="4278467" y="2422682"/>
                </a:lnTo>
                <a:lnTo>
                  <a:pt x="0" y="2422682"/>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1491995" y="-6074590"/>
            <a:ext cx="15769193" cy="15769193"/>
          </a:xfrm>
          <a:custGeom>
            <a:avLst/>
            <a:gdLst/>
            <a:ahLst/>
            <a:cxnLst/>
            <a:rect r="r" b="b" t="t" l="l"/>
            <a:pathLst>
              <a:path h="15769193" w="15769193">
                <a:moveTo>
                  <a:pt x="0" y="0"/>
                </a:moveTo>
                <a:lnTo>
                  <a:pt x="15769193" y="0"/>
                </a:lnTo>
                <a:lnTo>
                  <a:pt x="15769193" y="15769192"/>
                </a:lnTo>
                <a:lnTo>
                  <a:pt x="0" y="1576919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3655258" y="2501502"/>
            <a:ext cx="6003459" cy="5852855"/>
            <a:chOff x="0" y="0"/>
            <a:chExt cx="8004612" cy="7803806"/>
          </a:xfrm>
        </p:grpSpPr>
        <p:grpSp>
          <p:nvGrpSpPr>
            <p:cNvPr name="Group 12" id="12"/>
            <p:cNvGrpSpPr/>
            <p:nvPr/>
          </p:nvGrpSpPr>
          <p:grpSpPr>
            <a:xfrm rot="0">
              <a:off x="0" y="0"/>
              <a:ext cx="8004612" cy="7803806"/>
              <a:chOff x="0" y="0"/>
              <a:chExt cx="1414919" cy="1379424"/>
            </a:xfrm>
          </p:grpSpPr>
          <p:sp>
            <p:nvSpPr>
              <p:cNvPr name="Freeform 13" id="13"/>
              <p:cNvSpPr/>
              <p:nvPr/>
            </p:nvSpPr>
            <p:spPr>
              <a:xfrm flipH="false" flipV="false" rot="0">
                <a:off x="0" y="0"/>
                <a:ext cx="1414919" cy="1379424"/>
              </a:xfrm>
              <a:custGeom>
                <a:avLst/>
                <a:gdLst/>
                <a:ahLst/>
                <a:cxnLst/>
                <a:rect r="r" b="b" t="t" l="l"/>
                <a:pathLst>
                  <a:path h="1379424" w="1414919">
                    <a:moveTo>
                      <a:pt x="73496" y="0"/>
                    </a:moveTo>
                    <a:lnTo>
                      <a:pt x="1341423" y="0"/>
                    </a:lnTo>
                    <a:cubicBezTo>
                      <a:pt x="1382014" y="0"/>
                      <a:pt x="1414919" y="32905"/>
                      <a:pt x="1414919" y="73496"/>
                    </a:cubicBezTo>
                    <a:lnTo>
                      <a:pt x="1414919" y="1305928"/>
                    </a:lnTo>
                    <a:cubicBezTo>
                      <a:pt x="1414919" y="1346519"/>
                      <a:pt x="1382014" y="1379424"/>
                      <a:pt x="1341423" y="1379424"/>
                    </a:cubicBezTo>
                    <a:lnTo>
                      <a:pt x="73496" y="1379424"/>
                    </a:lnTo>
                    <a:cubicBezTo>
                      <a:pt x="32905" y="1379424"/>
                      <a:pt x="0" y="1346519"/>
                      <a:pt x="0" y="1305928"/>
                    </a:cubicBezTo>
                    <a:lnTo>
                      <a:pt x="0" y="73496"/>
                    </a:lnTo>
                    <a:cubicBezTo>
                      <a:pt x="0" y="32905"/>
                      <a:pt x="32905" y="0"/>
                      <a:pt x="73496" y="0"/>
                    </a:cubicBezTo>
                    <a:close/>
                  </a:path>
                </a:pathLst>
              </a:custGeom>
              <a:solidFill>
                <a:srgbClr val="FFFFFF">
                  <a:alpha val="8627"/>
                </a:srgbClr>
              </a:solidFill>
            </p:spPr>
          </p:sp>
          <p:sp>
            <p:nvSpPr>
              <p:cNvPr name="TextBox 14" id="14"/>
              <p:cNvSpPr txBox="true"/>
              <p:nvPr/>
            </p:nvSpPr>
            <p:spPr>
              <a:xfrm>
                <a:off x="0" y="-38100"/>
                <a:ext cx="1414919" cy="1417524"/>
              </a:xfrm>
              <a:prstGeom prst="rect">
                <a:avLst/>
              </a:prstGeom>
            </p:spPr>
            <p:txBody>
              <a:bodyPr anchor="ctr" rtlCol="false" tIns="50800" lIns="50800" bIns="50800" rIns="50800"/>
              <a:lstStyle/>
              <a:p>
                <a:pPr algn="ctr">
                  <a:lnSpc>
                    <a:spcPts val="2660"/>
                  </a:lnSpc>
                </a:pPr>
              </a:p>
            </p:txBody>
          </p:sp>
        </p:grpSp>
        <p:grpSp>
          <p:nvGrpSpPr>
            <p:cNvPr name="Group 15" id="15"/>
            <p:cNvGrpSpPr/>
            <p:nvPr/>
          </p:nvGrpSpPr>
          <p:grpSpPr>
            <a:xfrm rot="0">
              <a:off x="499864" y="368981"/>
              <a:ext cx="7065844" cy="70658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8"/>
                <a:stretch>
                  <a:fillRect l="-8823" t="0" r="-8823" b="0"/>
                </a:stretch>
              </a:blipFill>
            </p:spPr>
          </p:sp>
        </p:grpSp>
      </p:grpSp>
      <p:sp>
        <p:nvSpPr>
          <p:cNvPr name="TextBox 17" id="17"/>
          <p:cNvSpPr txBox="true"/>
          <p:nvPr/>
        </p:nvSpPr>
        <p:spPr>
          <a:xfrm rot="0">
            <a:off x="16446876" y="8872481"/>
            <a:ext cx="2423097" cy="638289"/>
          </a:xfrm>
          <a:prstGeom prst="rect">
            <a:avLst/>
          </a:prstGeom>
        </p:spPr>
        <p:txBody>
          <a:bodyPr anchor="t" rtlCol="false" tIns="0" lIns="0" bIns="0" rIns="0">
            <a:spAutoFit/>
          </a:bodyPr>
          <a:lstStyle/>
          <a:p>
            <a:pPr algn="ctr">
              <a:lnSpc>
                <a:spcPts val="4718"/>
              </a:lnSpc>
            </a:pPr>
            <a:r>
              <a:rPr lang="en-US" sz="3370">
                <a:solidFill>
                  <a:srgbClr val="FFFFFF"/>
                </a:solidFill>
                <a:latin typeface="HS Gold"/>
                <a:ea typeface="HS Gold"/>
                <a:cs typeface="HS Gold"/>
                <a:sym typeface="HS Gold"/>
              </a:rPr>
              <a:t>20</a:t>
            </a:r>
          </a:p>
        </p:txBody>
      </p:sp>
      <p:sp>
        <p:nvSpPr>
          <p:cNvPr name="TextBox 18" id="18"/>
          <p:cNvSpPr txBox="true"/>
          <p:nvPr/>
        </p:nvSpPr>
        <p:spPr>
          <a:xfrm rot="0">
            <a:off x="1287175" y="5795162"/>
            <a:ext cx="8777197" cy="165465"/>
          </a:xfrm>
          <a:prstGeom prst="rect">
            <a:avLst/>
          </a:prstGeom>
        </p:spPr>
        <p:txBody>
          <a:bodyPr anchor="t" rtlCol="false" tIns="0" lIns="0" bIns="0" rIns="0">
            <a:spAutoFit/>
          </a:bodyPr>
          <a:lstStyle/>
          <a:p>
            <a:pPr algn="l">
              <a:lnSpc>
                <a:spcPts val="1284"/>
              </a:lnSpc>
              <a:spcBef>
                <a:spcPct val="0"/>
              </a:spcBef>
            </a:pPr>
          </a:p>
        </p:txBody>
      </p:sp>
      <p:grpSp>
        <p:nvGrpSpPr>
          <p:cNvPr name="Group 19" id="19"/>
          <p:cNvGrpSpPr/>
          <p:nvPr/>
        </p:nvGrpSpPr>
        <p:grpSpPr>
          <a:xfrm rot="0">
            <a:off x="10412348" y="2402113"/>
            <a:ext cx="4220395" cy="5852855"/>
            <a:chOff x="0" y="0"/>
            <a:chExt cx="5627193" cy="7803806"/>
          </a:xfrm>
        </p:grpSpPr>
        <p:grpSp>
          <p:nvGrpSpPr>
            <p:cNvPr name="Group 20" id="20"/>
            <p:cNvGrpSpPr/>
            <p:nvPr/>
          </p:nvGrpSpPr>
          <p:grpSpPr>
            <a:xfrm rot="0">
              <a:off x="0" y="0"/>
              <a:ext cx="5627193" cy="7803806"/>
              <a:chOff x="0" y="0"/>
              <a:chExt cx="994679" cy="1379424"/>
            </a:xfrm>
          </p:grpSpPr>
          <p:sp>
            <p:nvSpPr>
              <p:cNvPr name="Freeform 21" id="21"/>
              <p:cNvSpPr/>
              <p:nvPr/>
            </p:nvSpPr>
            <p:spPr>
              <a:xfrm flipH="false" flipV="false" rot="0">
                <a:off x="0" y="0"/>
                <a:ext cx="994679" cy="1379424"/>
              </a:xfrm>
              <a:custGeom>
                <a:avLst/>
                <a:gdLst/>
                <a:ahLst/>
                <a:cxnLst/>
                <a:rect r="r" b="b" t="t" l="l"/>
                <a:pathLst>
                  <a:path h="1379424" w="994679">
                    <a:moveTo>
                      <a:pt x="104547" y="0"/>
                    </a:moveTo>
                    <a:lnTo>
                      <a:pt x="890133" y="0"/>
                    </a:lnTo>
                    <a:cubicBezTo>
                      <a:pt x="917860" y="0"/>
                      <a:pt x="944452" y="11015"/>
                      <a:pt x="964058" y="30621"/>
                    </a:cubicBezTo>
                    <a:cubicBezTo>
                      <a:pt x="983664" y="50227"/>
                      <a:pt x="994679" y="76819"/>
                      <a:pt x="994679" y="104547"/>
                    </a:cubicBezTo>
                    <a:lnTo>
                      <a:pt x="994679" y="1274877"/>
                    </a:lnTo>
                    <a:cubicBezTo>
                      <a:pt x="994679" y="1332617"/>
                      <a:pt x="947872" y="1379424"/>
                      <a:pt x="890133" y="1379424"/>
                    </a:cubicBezTo>
                    <a:lnTo>
                      <a:pt x="104547" y="1379424"/>
                    </a:lnTo>
                    <a:cubicBezTo>
                      <a:pt x="76819" y="1379424"/>
                      <a:pt x="50227" y="1368409"/>
                      <a:pt x="30621" y="1348803"/>
                    </a:cubicBezTo>
                    <a:cubicBezTo>
                      <a:pt x="11015" y="1329196"/>
                      <a:pt x="0" y="1302605"/>
                      <a:pt x="0" y="1274877"/>
                    </a:cubicBezTo>
                    <a:lnTo>
                      <a:pt x="0" y="104547"/>
                    </a:lnTo>
                    <a:cubicBezTo>
                      <a:pt x="0" y="46807"/>
                      <a:pt x="46807" y="0"/>
                      <a:pt x="104547" y="0"/>
                    </a:cubicBezTo>
                    <a:close/>
                  </a:path>
                </a:pathLst>
              </a:custGeom>
              <a:solidFill>
                <a:srgbClr val="FFFFFF">
                  <a:alpha val="8627"/>
                </a:srgbClr>
              </a:solidFill>
            </p:spPr>
          </p:sp>
          <p:sp>
            <p:nvSpPr>
              <p:cNvPr name="TextBox 22" id="22"/>
              <p:cNvSpPr txBox="true"/>
              <p:nvPr/>
            </p:nvSpPr>
            <p:spPr>
              <a:xfrm>
                <a:off x="0" y="-38100"/>
                <a:ext cx="994679" cy="1417524"/>
              </a:xfrm>
              <a:prstGeom prst="rect">
                <a:avLst/>
              </a:prstGeom>
            </p:spPr>
            <p:txBody>
              <a:bodyPr anchor="ctr" rtlCol="false" tIns="50800" lIns="50800" bIns="50800" rIns="50800"/>
              <a:lstStyle/>
              <a:p>
                <a:pPr algn="ctr">
                  <a:lnSpc>
                    <a:spcPts val="2660"/>
                  </a:lnSpc>
                </a:pPr>
              </a:p>
            </p:txBody>
          </p:sp>
        </p:grpSp>
        <p:grpSp>
          <p:nvGrpSpPr>
            <p:cNvPr name="Group 23" id="23"/>
            <p:cNvGrpSpPr/>
            <p:nvPr/>
          </p:nvGrpSpPr>
          <p:grpSpPr>
            <a:xfrm rot="0">
              <a:off x="322336" y="409509"/>
              <a:ext cx="4908285" cy="7055029"/>
              <a:chOff x="0" y="0"/>
              <a:chExt cx="812800" cy="1168296"/>
            </a:xfrm>
          </p:grpSpPr>
          <p:sp>
            <p:nvSpPr>
              <p:cNvPr name="Freeform 24" id="24"/>
              <p:cNvSpPr/>
              <p:nvPr/>
            </p:nvSpPr>
            <p:spPr>
              <a:xfrm flipH="false" flipV="false" rot="0">
                <a:off x="0" y="0"/>
                <a:ext cx="812800" cy="1168296"/>
              </a:xfrm>
              <a:custGeom>
                <a:avLst/>
                <a:gdLst/>
                <a:ahLst/>
                <a:cxnLst/>
                <a:rect r="r" b="b" t="t" l="l"/>
                <a:pathLst>
                  <a:path h="1168296" w="812800">
                    <a:moveTo>
                      <a:pt x="0" y="0"/>
                    </a:moveTo>
                    <a:lnTo>
                      <a:pt x="812800" y="0"/>
                    </a:lnTo>
                    <a:lnTo>
                      <a:pt x="812800" y="1168296"/>
                    </a:lnTo>
                    <a:lnTo>
                      <a:pt x="0" y="1168296"/>
                    </a:lnTo>
                    <a:close/>
                  </a:path>
                </a:pathLst>
              </a:custGeom>
              <a:blipFill>
                <a:blip r:embed="rId9"/>
                <a:stretch>
                  <a:fillRect l="-577" t="0" r="-577" b="0"/>
                </a:stretch>
              </a:blipFill>
            </p:spPr>
          </p:sp>
        </p:grpSp>
      </p:gr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10538143" y="455868"/>
            <a:ext cx="13904407" cy="13904407"/>
          </a:xfrm>
          <a:custGeom>
            <a:avLst/>
            <a:gdLst/>
            <a:ahLst/>
            <a:cxnLst/>
            <a:rect r="r" b="b" t="t" l="l"/>
            <a:pathLst>
              <a:path h="13904407" w="13904407">
                <a:moveTo>
                  <a:pt x="0" y="0"/>
                </a:moveTo>
                <a:lnTo>
                  <a:pt x="13904407" y="0"/>
                </a:lnTo>
                <a:lnTo>
                  <a:pt x="13904407" y="13904407"/>
                </a:lnTo>
                <a:lnTo>
                  <a:pt x="0" y="13904407"/>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23597" y="-8216133"/>
            <a:ext cx="9368018" cy="9368018"/>
          </a:xfrm>
          <a:custGeom>
            <a:avLst/>
            <a:gdLst/>
            <a:ahLst/>
            <a:cxnLst/>
            <a:rect r="r" b="b" t="t" l="l"/>
            <a:pathLst>
              <a:path h="9368018" w="9368018">
                <a:moveTo>
                  <a:pt x="0" y="0"/>
                </a:moveTo>
                <a:lnTo>
                  <a:pt x="9368018" y="0"/>
                </a:lnTo>
                <a:lnTo>
                  <a:pt x="9368018" y="9368018"/>
                </a:lnTo>
                <a:lnTo>
                  <a:pt x="0" y="9368018"/>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819757" y="-6637686"/>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780011" y="9679398"/>
            <a:ext cx="16093635" cy="450052"/>
            <a:chOff x="0" y="0"/>
            <a:chExt cx="4816593" cy="134694"/>
          </a:xfrm>
        </p:grpSpPr>
        <p:sp>
          <p:nvSpPr>
            <p:cNvPr name="Freeform 6" id="6"/>
            <p:cNvSpPr/>
            <p:nvPr/>
          </p:nvSpPr>
          <p:spPr>
            <a:xfrm flipH="false" flipV="false" rot="0">
              <a:off x="0" y="0"/>
              <a:ext cx="4816592" cy="134694"/>
            </a:xfrm>
            <a:custGeom>
              <a:avLst/>
              <a:gdLst/>
              <a:ahLst/>
              <a:cxnLst/>
              <a:rect r="r" b="b" t="t" l="l"/>
              <a:pathLst>
                <a:path h="134694" w="4816592">
                  <a:moveTo>
                    <a:pt x="0" y="0"/>
                  </a:moveTo>
                  <a:lnTo>
                    <a:pt x="4816592" y="0"/>
                  </a:lnTo>
                  <a:lnTo>
                    <a:pt x="4816592" y="134694"/>
                  </a:lnTo>
                  <a:lnTo>
                    <a:pt x="0" y="134694"/>
                  </a:lnTo>
                  <a:close/>
                </a:path>
              </a:pathLst>
            </a:custGeom>
            <a:solidFill>
              <a:srgbClr val="194464">
                <a:alpha val="28627"/>
              </a:srgbClr>
            </a:solidFill>
          </p:spPr>
        </p:sp>
        <p:sp>
          <p:nvSpPr>
            <p:cNvPr name="TextBox 7" id="7"/>
            <p:cNvSpPr txBox="true"/>
            <p:nvPr/>
          </p:nvSpPr>
          <p:spPr>
            <a:xfrm>
              <a:off x="0" y="-38100"/>
              <a:ext cx="4816593" cy="172794"/>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flipH="true">
            <a:off x="11290410" y="1246910"/>
            <a:ext cx="7811998"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9" id="9"/>
          <p:cNvSpPr/>
          <p:nvPr/>
        </p:nvSpPr>
        <p:spPr>
          <a:xfrm flipH="true" flipV="true">
            <a:off x="16896223" y="1242148"/>
            <a:ext cx="0" cy="8542583"/>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TextBox 10" id="10"/>
          <p:cNvSpPr txBox="true"/>
          <p:nvPr/>
        </p:nvSpPr>
        <p:spPr>
          <a:xfrm rot="0">
            <a:off x="1028700" y="828675"/>
            <a:ext cx="7335352" cy="95885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HS Gold Bold"/>
                <a:ea typeface="HS Gold Bold"/>
                <a:cs typeface="HS Gold Bold"/>
                <a:sym typeface="HS Gold Bold"/>
              </a:rPr>
              <a:t>Mobile App Interfaces </a:t>
            </a:r>
          </a:p>
        </p:txBody>
      </p:sp>
      <p:sp>
        <p:nvSpPr>
          <p:cNvPr name="Freeform 11" id="11"/>
          <p:cNvSpPr/>
          <p:nvPr/>
        </p:nvSpPr>
        <p:spPr>
          <a:xfrm flipH="false" flipV="false" rot="0">
            <a:off x="-659016" y="-490927"/>
            <a:ext cx="3375432" cy="1911338"/>
          </a:xfrm>
          <a:custGeom>
            <a:avLst/>
            <a:gdLst/>
            <a:ahLst/>
            <a:cxnLst/>
            <a:rect r="r" b="b" t="t" l="l"/>
            <a:pathLst>
              <a:path h="1911338" w="3375432">
                <a:moveTo>
                  <a:pt x="0" y="0"/>
                </a:moveTo>
                <a:lnTo>
                  <a:pt x="3375432" y="0"/>
                </a:lnTo>
                <a:lnTo>
                  <a:pt x="3375432" y="1911338"/>
                </a:lnTo>
                <a:lnTo>
                  <a:pt x="0" y="1911338"/>
                </a:lnTo>
                <a:lnTo>
                  <a:pt x="0" y="0"/>
                </a:lnTo>
                <a:close/>
              </a:path>
            </a:pathLst>
          </a:custGeom>
          <a:blipFill>
            <a:blip r:embed="rId6">
              <a:alphaModFix amt="18999"/>
              <a:extLst>
                <a:ext uri="{96DAC541-7B7A-43D3-8B79-37D633B846F1}">
                  <asvg:svgBlip xmlns:asvg="http://schemas.microsoft.com/office/drawing/2016/SVG/main" r:embed="rId7"/>
                </a:ext>
              </a:extLst>
            </a:blip>
            <a:stretch>
              <a:fillRect l="0" t="0" r="0" b="0"/>
            </a:stretch>
          </a:blipFill>
        </p:spPr>
      </p:sp>
      <p:sp>
        <p:nvSpPr>
          <p:cNvPr name="AutoShape 12" id="12"/>
          <p:cNvSpPr/>
          <p:nvPr/>
        </p:nvSpPr>
        <p:spPr>
          <a:xfrm>
            <a:off x="17439148" y="-1933267"/>
            <a:ext cx="0" cy="7811998"/>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3" id="13"/>
          <p:cNvSpPr/>
          <p:nvPr/>
        </p:nvSpPr>
        <p:spPr>
          <a:xfrm flipH="true" flipV="true">
            <a:off x="13752426" y="641892"/>
            <a:ext cx="7811998"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TextBox 14" id="14"/>
          <p:cNvSpPr txBox="true"/>
          <p:nvPr/>
        </p:nvSpPr>
        <p:spPr>
          <a:xfrm rot="0">
            <a:off x="16446876" y="8939156"/>
            <a:ext cx="2423097" cy="571614"/>
          </a:xfrm>
          <a:prstGeom prst="rect">
            <a:avLst/>
          </a:prstGeom>
        </p:spPr>
        <p:txBody>
          <a:bodyPr anchor="t" rtlCol="false" tIns="0" lIns="0" bIns="0" rIns="0">
            <a:spAutoFit/>
          </a:bodyPr>
          <a:lstStyle/>
          <a:p>
            <a:pPr algn="ctr">
              <a:lnSpc>
                <a:spcPts val="4718"/>
              </a:lnSpc>
            </a:pPr>
            <a:r>
              <a:rPr lang="en-US" sz="3370">
                <a:solidFill>
                  <a:srgbClr val="FFFFFF"/>
                </a:solidFill>
                <a:latin typeface="Comic Sans"/>
                <a:ea typeface="Comic Sans"/>
                <a:cs typeface="Comic Sans"/>
                <a:sym typeface="Comic Sans"/>
              </a:rPr>
              <a:t>21</a:t>
            </a:r>
          </a:p>
        </p:txBody>
      </p:sp>
      <p:grpSp>
        <p:nvGrpSpPr>
          <p:cNvPr name="Group 15" id="15"/>
          <p:cNvGrpSpPr/>
          <p:nvPr/>
        </p:nvGrpSpPr>
        <p:grpSpPr>
          <a:xfrm rot="0">
            <a:off x="1745482" y="2930346"/>
            <a:ext cx="14797036" cy="5606231"/>
            <a:chOff x="0" y="0"/>
            <a:chExt cx="19729382" cy="7474975"/>
          </a:xfrm>
        </p:grpSpPr>
        <p:grpSp>
          <p:nvGrpSpPr>
            <p:cNvPr name="Group 16" id="16"/>
            <p:cNvGrpSpPr>
              <a:grpSpLocks noChangeAspect="true"/>
            </p:cNvGrpSpPr>
            <p:nvPr/>
          </p:nvGrpSpPr>
          <p:grpSpPr>
            <a:xfrm rot="0">
              <a:off x="0" y="0"/>
              <a:ext cx="3777774" cy="7474975"/>
              <a:chOff x="0" y="0"/>
              <a:chExt cx="2620010" cy="5184140"/>
            </a:xfrm>
          </p:grpSpPr>
          <p:sp>
            <p:nvSpPr>
              <p:cNvPr name="Freeform 17" id="1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8" id="18"/>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1540" t="0" r="-1540" b="-2848"/>
                </a:stretch>
              </a:blipFill>
            </p:spPr>
          </p:sp>
          <p:sp>
            <p:nvSpPr>
              <p:cNvPr name="Freeform 19" id="1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0" id="20"/>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606060"/>
              </a:solidFill>
            </p:spPr>
          </p:sp>
          <p:sp>
            <p:nvSpPr>
              <p:cNvPr name="Freeform 21" id="2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3" id="2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4" id="2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5" id="2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6" id="26"/>
            <p:cNvGrpSpPr>
              <a:grpSpLocks noChangeAspect="true"/>
            </p:cNvGrpSpPr>
            <p:nvPr/>
          </p:nvGrpSpPr>
          <p:grpSpPr>
            <a:xfrm rot="0">
              <a:off x="5330243" y="0"/>
              <a:ext cx="3777774" cy="7474975"/>
              <a:chOff x="0" y="0"/>
              <a:chExt cx="2620010" cy="5184140"/>
            </a:xfrm>
          </p:grpSpPr>
          <p:sp>
            <p:nvSpPr>
              <p:cNvPr name="Freeform 27" id="2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8" id="28"/>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2509" t="0" r="-2509" b="-4783"/>
                </a:stretch>
              </a:blipFill>
            </p:spPr>
          </p:sp>
          <p:sp>
            <p:nvSpPr>
              <p:cNvPr name="Freeform 29" id="2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0" id="30"/>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606060"/>
              </a:solidFill>
            </p:spPr>
          </p:sp>
          <p:sp>
            <p:nvSpPr>
              <p:cNvPr name="Freeform 31" id="3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2" id="3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3" id="3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4" id="3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5" id="3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6" id="36"/>
            <p:cNvGrpSpPr>
              <a:grpSpLocks noChangeAspect="true"/>
            </p:cNvGrpSpPr>
            <p:nvPr/>
          </p:nvGrpSpPr>
          <p:grpSpPr>
            <a:xfrm rot="0">
              <a:off x="10657417" y="0"/>
              <a:ext cx="3761283" cy="7442344"/>
              <a:chOff x="0" y="0"/>
              <a:chExt cx="2620010" cy="5184140"/>
            </a:xfrm>
          </p:grpSpPr>
          <p:sp>
            <p:nvSpPr>
              <p:cNvPr name="Freeform 37" id="3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8" id="38"/>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1939" t="0" r="-1939" b="-3646"/>
                </a:stretch>
              </a:blipFill>
            </p:spPr>
          </p:sp>
          <p:sp>
            <p:nvSpPr>
              <p:cNvPr name="Freeform 39" id="3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0" id="40"/>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606060"/>
              </a:solidFill>
            </p:spPr>
          </p:sp>
          <p:sp>
            <p:nvSpPr>
              <p:cNvPr name="Freeform 41" id="4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2" id="4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3" id="4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4" id="4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5" id="4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6" id="46"/>
            <p:cNvGrpSpPr>
              <a:grpSpLocks noChangeAspect="true"/>
            </p:cNvGrpSpPr>
            <p:nvPr/>
          </p:nvGrpSpPr>
          <p:grpSpPr>
            <a:xfrm rot="0">
              <a:off x="15968099" y="0"/>
              <a:ext cx="3761283" cy="7442344"/>
              <a:chOff x="0" y="0"/>
              <a:chExt cx="2620010" cy="5184140"/>
            </a:xfrm>
          </p:grpSpPr>
          <p:sp>
            <p:nvSpPr>
              <p:cNvPr name="Freeform 47" id="4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8" id="48"/>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1689" t="0" r="-1689" b="-3147"/>
                </a:stretch>
              </a:blipFill>
            </p:spPr>
          </p:sp>
          <p:sp>
            <p:nvSpPr>
              <p:cNvPr name="Freeform 49" id="4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0" id="50"/>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606060"/>
              </a:solidFill>
            </p:spPr>
          </p:sp>
          <p:sp>
            <p:nvSpPr>
              <p:cNvPr name="Freeform 51" id="5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2" id="5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3" id="5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4" id="5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5" id="5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10501383" y="414513"/>
            <a:ext cx="13904407" cy="13904407"/>
          </a:xfrm>
          <a:custGeom>
            <a:avLst/>
            <a:gdLst/>
            <a:ahLst/>
            <a:cxnLst/>
            <a:rect r="r" b="b" t="t" l="l"/>
            <a:pathLst>
              <a:path h="13904407" w="13904407">
                <a:moveTo>
                  <a:pt x="0" y="0"/>
                </a:moveTo>
                <a:lnTo>
                  <a:pt x="13904407" y="0"/>
                </a:lnTo>
                <a:lnTo>
                  <a:pt x="13904407" y="13904407"/>
                </a:lnTo>
                <a:lnTo>
                  <a:pt x="0" y="13904407"/>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23597" y="-8216133"/>
            <a:ext cx="9368018" cy="9368018"/>
          </a:xfrm>
          <a:custGeom>
            <a:avLst/>
            <a:gdLst/>
            <a:ahLst/>
            <a:cxnLst/>
            <a:rect r="r" b="b" t="t" l="l"/>
            <a:pathLst>
              <a:path h="9368018" w="9368018">
                <a:moveTo>
                  <a:pt x="0" y="0"/>
                </a:moveTo>
                <a:lnTo>
                  <a:pt x="9368018" y="0"/>
                </a:lnTo>
                <a:lnTo>
                  <a:pt x="9368018" y="9368018"/>
                </a:lnTo>
                <a:lnTo>
                  <a:pt x="0" y="9368018"/>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819757" y="-6637686"/>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780011" y="9679398"/>
            <a:ext cx="16093635" cy="450052"/>
            <a:chOff x="0" y="0"/>
            <a:chExt cx="4816593" cy="134694"/>
          </a:xfrm>
        </p:grpSpPr>
        <p:sp>
          <p:nvSpPr>
            <p:cNvPr name="Freeform 6" id="6"/>
            <p:cNvSpPr/>
            <p:nvPr/>
          </p:nvSpPr>
          <p:spPr>
            <a:xfrm flipH="false" flipV="false" rot="0">
              <a:off x="0" y="0"/>
              <a:ext cx="4816592" cy="134694"/>
            </a:xfrm>
            <a:custGeom>
              <a:avLst/>
              <a:gdLst/>
              <a:ahLst/>
              <a:cxnLst/>
              <a:rect r="r" b="b" t="t" l="l"/>
              <a:pathLst>
                <a:path h="134694" w="4816592">
                  <a:moveTo>
                    <a:pt x="0" y="0"/>
                  </a:moveTo>
                  <a:lnTo>
                    <a:pt x="4816592" y="0"/>
                  </a:lnTo>
                  <a:lnTo>
                    <a:pt x="4816592" y="134694"/>
                  </a:lnTo>
                  <a:lnTo>
                    <a:pt x="0" y="134694"/>
                  </a:lnTo>
                  <a:close/>
                </a:path>
              </a:pathLst>
            </a:custGeom>
            <a:solidFill>
              <a:srgbClr val="194464">
                <a:alpha val="28627"/>
              </a:srgbClr>
            </a:solidFill>
          </p:spPr>
        </p:sp>
        <p:sp>
          <p:nvSpPr>
            <p:cNvPr name="TextBox 7" id="7"/>
            <p:cNvSpPr txBox="true"/>
            <p:nvPr/>
          </p:nvSpPr>
          <p:spPr>
            <a:xfrm>
              <a:off x="0" y="-38100"/>
              <a:ext cx="4816593" cy="172794"/>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flipH="true">
            <a:off x="11290410" y="1246910"/>
            <a:ext cx="7811998"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9" id="9"/>
          <p:cNvSpPr/>
          <p:nvPr/>
        </p:nvSpPr>
        <p:spPr>
          <a:xfrm flipH="true" flipV="true">
            <a:off x="16896223" y="1242148"/>
            <a:ext cx="0" cy="8542583"/>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TextBox 10" id="10"/>
          <p:cNvSpPr txBox="true"/>
          <p:nvPr/>
        </p:nvSpPr>
        <p:spPr>
          <a:xfrm rot="0">
            <a:off x="1028700" y="828675"/>
            <a:ext cx="7335352" cy="95885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HS Gold Bold"/>
                <a:ea typeface="HS Gold Bold"/>
                <a:cs typeface="HS Gold Bold"/>
                <a:sym typeface="HS Gold Bold"/>
              </a:rPr>
              <a:t>Mobile App Interfaces </a:t>
            </a:r>
          </a:p>
        </p:txBody>
      </p:sp>
      <p:sp>
        <p:nvSpPr>
          <p:cNvPr name="Freeform 11" id="11"/>
          <p:cNvSpPr/>
          <p:nvPr/>
        </p:nvSpPr>
        <p:spPr>
          <a:xfrm flipH="false" flipV="false" rot="0">
            <a:off x="-659016" y="-490927"/>
            <a:ext cx="3375432" cy="1911338"/>
          </a:xfrm>
          <a:custGeom>
            <a:avLst/>
            <a:gdLst/>
            <a:ahLst/>
            <a:cxnLst/>
            <a:rect r="r" b="b" t="t" l="l"/>
            <a:pathLst>
              <a:path h="1911338" w="3375432">
                <a:moveTo>
                  <a:pt x="0" y="0"/>
                </a:moveTo>
                <a:lnTo>
                  <a:pt x="3375432" y="0"/>
                </a:lnTo>
                <a:lnTo>
                  <a:pt x="3375432" y="1911338"/>
                </a:lnTo>
                <a:lnTo>
                  <a:pt x="0" y="1911338"/>
                </a:lnTo>
                <a:lnTo>
                  <a:pt x="0" y="0"/>
                </a:lnTo>
                <a:close/>
              </a:path>
            </a:pathLst>
          </a:custGeom>
          <a:blipFill>
            <a:blip r:embed="rId6">
              <a:alphaModFix amt="18999"/>
              <a:extLst>
                <a:ext uri="{96DAC541-7B7A-43D3-8B79-37D633B846F1}">
                  <asvg:svgBlip xmlns:asvg="http://schemas.microsoft.com/office/drawing/2016/SVG/main" r:embed="rId7"/>
                </a:ext>
              </a:extLst>
            </a:blip>
            <a:stretch>
              <a:fillRect l="0" t="0" r="0" b="0"/>
            </a:stretch>
          </a:blipFill>
        </p:spPr>
      </p:sp>
      <p:sp>
        <p:nvSpPr>
          <p:cNvPr name="AutoShape 12" id="12"/>
          <p:cNvSpPr/>
          <p:nvPr/>
        </p:nvSpPr>
        <p:spPr>
          <a:xfrm>
            <a:off x="17439148" y="-1933267"/>
            <a:ext cx="0" cy="7811998"/>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3" id="13"/>
          <p:cNvSpPr/>
          <p:nvPr/>
        </p:nvSpPr>
        <p:spPr>
          <a:xfrm flipH="true" flipV="true">
            <a:off x="13752426" y="641892"/>
            <a:ext cx="7811998"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TextBox 14" id="14"/>
          <p:cNvSpPr txBox="true"/>
          <p:nvPr/>
        </p:nvSpPr>
        <p:spPr>
          <a:xfrm rot="0">
            <a:off x="16446876" y="8939156"/>
            <a:ext cx="2423097" cy="571614"/>
          </a:xfrm>
          <a:prstGeom prst="rect">
            <a:avLst/>
          </a:prstGeom>
        </p:spPr>
        <p:txBody>
          <a:bodyPr anchor="t" rtlCol="false" tIns="0" lIns="0" bIns="0" rIns="0">
            <a:spAutoFit/>
          </a:bodyPr>
          <a:lstStyle/>
          <a:p>
            <a:pPr algn="ctr">
              <a:lnSpc>
                <a:spcPts val="4718"/>
              </a:lnSpc>
            </a:pPr>
            <a:r>
              <a:rPr lang="en-US" sz="3370">
                <a:solidFill>
                  <a:srgbClr val="FFFFFF"/>
                </a:solidFill>
                <a:latin typeface="Comic Sans"/>
                <a:ea typeface="Comic Sans"/>
                <a:cs typeface="Comic Sans"/>
                <a:sym typeface="Comic Sans"/>
              </a:rPr>
              <a:t>21</a:t>
            </a:r>
          </a:p>
        </p:txBody>
      </p:sp>
      <p:grpSp>
        <p:nvGrpSpPr>
          <p:cNvPr name="Group 15" id="15"/>
          <p:cNvGrpSpPr/>
          <p:nvPr/>
        </p:nvGrpSpPr>
        <p:grpSpPr>
          <a:xfrm rot="0">
            <a:off x="1748067" y="2930346"/>
            <a:ext cx="14791865" cy="5606231"/>
            <a:chOff x="0" y="0"/>
            <a:chExt cx="19722487" cy="7474975"/>
          </a:xfrm>
        </p:grpSpPr>
        <p:grpSp>
          <p:nvGrpSpPr>
            <p:cNvPr name="Group 16" id="16"/>
            <p:cNvGrpSpPr>
              <a:grpSpLocks noChangeAspect="true"/>
            </p:cNvGrpSpPr>
            <p:nvPr/>
          </p:nvGrpSpPr>
          <p:grpSpPr>
            <a:xfrm rot="0">
              <a:off x="5315765" y="0"/>
              <a:ext cx="3777774" cy="7474975"/>
              <a:chOff x="0" y="0"/>
              <a:chExt cx="2620010" cy="5184140"/>
            </a:xfrm>
          </p:grpSpPr>
          <p:sp>
            <p:nvSpPr>
              <p:cNvPr name="Freeform 17" id="1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8" id="18"/>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1642" t="0" r="-1642" b="-3052"/>
                </a:stretch>
              </a:blipFill>
            </p:spPr>
          </p:sp>
          <p:sp>
            <p:nvSpPr>
              <p:cNvPr name="Freeform 19" id="1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0" id="20"/>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606060"/>
              </a:solidFill>
            </p:spPr>
          </p:sp>
          <p:sp>
            <p:nvSpPr>
              <p:cNvPr name="Freeform 21" id="2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3" id="2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4" id="2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5" id="2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6" id="26"/>
            <p:cNvGrpSpPr>
              <a:grpSpLocks noChangeAspect="true"/>
            </p:cNvGrpSpPr>
            <p:nvPr/>
          </p:nvGrpSpPr>
          <p:grpSpPr>
            <a:xfrm rot="0">
              <a:off x="0" y="0"/>
              <a:ext cx="3777774" cy="7474975"/>
              <a:chOff x="0" y="0"/>
              <a:chExt cx="2620010" cy="5184140"/>
            </a:xfrm>
          </p:grpSpPr>
          <p:sp>
            <p:nvSpPr>
              <p:cNvPr name="Freeform 27" id="2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8" id="28"/>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1248" t="0" r="-1248" b="-2266"/>
                </a:stretch>
              </a:blipFill>
            </p:spPr>
          </p:sp>
          <p:sp>
            <p:nvSpPr>
              <p:cNvPr name="Freeform 29" id="2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0" id="30"/>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606060"/>
              </a:solidFill>
            </p:spPr>
          </p:sp>
          <p:sp>
            <p:nvSpPr>
              <p:cNvPr name="Freeform 31" id="3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2" id="3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3" id="3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4" id="3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5" id="3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6" id="36"/>
            <p:cNvGrpSpPr>
              <a:grpSpLocks noChangeAspect="true"/>
            </p:cNvGrpSpPr>
            <p:nvPr/>
          </p:nvGrpSpPr>
          <p:grpSpPr>
            <a:xfrm rot="0">
              <a:off x="15944713" y="0"/>
              <a:ext cx="3777774" cy="7474975"/>
              <a:chOff x="0" y="0"/>
              <a:chExt cx="2620010" cy="5184140"/>
            </a:xfrm>
          </p:grpSpPr>
          <p:sp>
            <p:nvSpPr>
              <p:cNvPr name="Freeform 37" id="3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8" id="38"/>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1731" t="0" r="-1731" b="-3230"/>
                </a:stretch>
              </a:blipFill>
            </p:spPr>
          </p:sp>
          <p:sp>
            <p:nvSpPr>
              <p:cNvPr name="Freeform 39" id="3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0" id="40"/>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606060"/>
              </a:solidFill>
            </p:spPr>
          </p:sp>
          <p:sp>
            <p:nvSpPr>
              <p:cNvPr name="Freeform 41" id="4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2" id="4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3" id="4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4" id="4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5" id="4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6" id="46"/>
            <p:cNvGrpSpPr>
              <a:grpSpLocks noChangeAspect="true"/>
            </p:cNvGrpSpPr>
            <p:nvPr/>
          </p:nvGrpSpPr>
          <p:grpSpPr>
            <a:xfrm rot="0">
              <a:off x="10630239" y="0"/>
              <a:ext cx="3777774" cy="7474975"/>
              <a:chOff x="0" y="0"/>
              <a:chExt cx="2620010" cy="5184140"/>
            </a:xfrm>
          </p:grpSpPr>
          <p:sp>
            <p:nvSpPr>
              <p:cNvPr name="Freeform 47" id="4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8" id="48"/>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1613" t="0" r="-1613" b="-2994"/>
                </a:stretch>
              </a:blipFill>
            </p:spPr>
          </p:sp>
          <p:sp>
            <p:nvSpPr>
              <p:cNvPr name="Freeform 49" id="4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0" id="50"/>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606060"/>
              </a:solidFill>
            </p:spPr>
          </p:sp>
          <p:sp>
            <p:nvSpPr>
              <p:cNvPr name="Freeform 51" id="5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2" id="5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3" id="5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4" id="5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5" id="5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10501383" y="414513"/>
            <a:ext cx="13904407" cy="13904407"/>
          </a:xfrm>
          <a:custGeom>
            <a:avLst/>
            <a:gdLst/>
            <a:ahLst/>
            <a:cxnLst/>
            <a:rect r="r" b="b" t="t" l="l"/>
            <a:pathLst>
              <a:path h="13904407" w="13904407">
                <a:moveTo>
                  <a:pt x="0" y="0"/>
                </a:moveTo>
                <a:lnTo>
                  <a:pt x="13904407" y="0"/>
                </a:lnTo>
                <a:lnTo>
                  <a:pt x="13904407" y="13904407"/>
                </a:lnTo>
                <a:lnTo>
                  <a:pt x="0" y="13904407"/>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23597" y="-8216133"/>
            <a:ext cx="9368018" cy="9368018"/>
          </a:xfrm>
          <a:custGeom>
            <a:avLst/>
            <a:gdLst/>
            <a:ahLst/>
            <a:cxnLst/>
            <a:rect r="r" b="b" t="t" l="l"/>
            <a:pathLst>
              <a:path h="9368018" w="9368018">
                <a:moveTo>
                  <a:pt x="0" y="0"/>
                </a:moveTo>
                <a:lnTo>
                  <a:pt x="9368018" y="0"/>
                </a:lnTo>
                <a:lnTo>
                  <a:pt x="9368018" y="9368018"/>
                </a:lnTo>
                <a:lnTo>
                  <a:pt x="0" y="9368018"/>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819757" y="-6637686"/>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780011" y="9679398"/>
            <a:ext cx="16093635" cy="450052"/>
            <a:chOff x="0" y="0"/>
            <a:chExt cx="4816593" cy="134694"/>
          </a:xfrm>
        </p:grpSpPr>
        <p:sp>
          <p:nvSpPr>
            <p:cNvPr name="Freeform 6" id="6"/>
            <p:cNvSpPr/>
            <p:nvPr/>
          </p:nvSpPr>
          <p:spPr>
            <a:xfrm flipH="false" flipV="false" rot="0">
              <a:off x="0" y="0"/>
              <a:ext cx="4816592" cy="134694"/>
            </a:xfrm>
            <a:custGeom>
              <a:avLst/>
              <a:gdLst/>
              <a:ahLst/>
              <a:cxnLst/>
              <a:rect r="r" b="b" t="t" l="l"/>
              <a:pathLst>
                <a:path h="134694" w="4816592">
                  <a:moveTo>
                    <a:pt x="0" y="0"/>
                  </a:moveTo>
                  <a:lnTo>
                    <a:pt x="4816592" y="0"/>
                  </a:lnTo>
                  <a:lnTo>
                    <a:pt x="4816592" y="134694"/>
                  </a:lnTo>
                  <a:lnTo>
                    <a:pt x="0" y="134694"/>
                  </a:lnTo>
                  <a:close/>
                </a:path>
              </a:pathLst>
            </a:custGeom>
            <a:solidFill>
              <a:srgbClr val="194464">
                <a:alpha val="28627"/>
              </a:srgbClr>
            </a:solidFill>
          </p:spPr>
        </p:sp>
        <p:sp>
          <p:nvSpPr>
            <p:cNvPr name="TextBox 7" id="7"/>
            <p:cNvSpPr txBox="true"/>
            <p:nvPr/>
          </p:nvSpPr>
          <p:spPr>
            <a:xfrm>
              <a:off x="0" y="-38100"/>
              <a:ext cx="4816593" cy="172794"/>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flipH="true">
            <a:off x="11290410" y="1246910"/>
            <a:ext cx="7811998"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9" id="9"/>
          <p:cNvSpPr/>
          <p:nvPr/>
        </p:nvSpPr>
        <p:spPr>
          <a:xfrm flipH="true" flipV="true">
            <a:off x="16896223" y="1242148"/>
            <a:ext cx="0" cy="8542583"/>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TextBox 10" id="10"/>
          <p:cNvSpPr txBox="true"/>
          <p:nvPr/>
        </p:nvSpPr>
        <p:spPr>
          <a:xfrm rot="0">
            <a:off x="1028700" y="828675"/>
            <a:ext cx="7335352" cy="95885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HS Gold Bold"/>
                <a:ea typeface="HS Gold Bold"/>
                <a:cs typeface="HS Gold Bold"/>
                <a:sym typeface="HS Gold Bold"/>
              </a:rPr>
              <a:t>Mobile App Interfaces </a:t>
            </a:r>
          </a:p>
        </p:txBody>
      </p:sp>
      <p:sp>
        <p:nvSpPr>
          <p:cNvPr name="Freeform 11" id="11"/>
          <p:cNvSpPr/>
          <p:nvPr/>
        </p:nvSpPr>
        <p:spPr>
          <a:xfrm flipH="false" flipV="false" rot="0">
            <a:off x="-659016" y="-490927"/>
            <a:ext cx="3375432" cy="1911338"/>
          </a:xfrm>
          <a:custGeom>
            <a:avLst/>
            <a:gdLst/>
            <a:ahLst/>
            <a:cxnLst/>
            <a:rect r="r" b="b" t="t" l="l"/>
            <a:pathLst>
              <a:path h="1911338" w="3375432">
                <a:moveTo>
                  <a:pt x="0" y="0"/>
                </a:moveTo>
                <a:lnTo>
                  <a:pt x="3375432" y="0"/>
                </a:lnTo>
                <a:lnTo>
                  <a:pt x="3375432" y="1911338"/>
                </a:lnTo>
                <a:lnTo>
                  <a:pt x="0" y="1911338"/>
                </a:lnTo>
                <a:lnTo>
                  <a:pt x="0" y="0"/>
                </a:lnTo>
                <a:close/>
              </a:path>
            </a:pathLst>
          </a:custGeom>
          <a:blipFill>
            <a:blip r:embed="rId6">
              <a:alphaModFix amt="18999"/>
              <a:extLst>
                <a:ext uri="{96DAC541-7B7A-43D3-8B79-37D633B846F1}">
                  <asvg:svgBlip xmlns:asvg="http://schemas.microsoft.com/office/drawing/2016/SVG/main" r:embed="rId7"/>
                </a:ext>
              </a:extLst>
            </a:blip>
            <a:stretch>
              <a:fillRect l="0" t="0" r="0" b="0"/>
            </a:stretch>
          </a:blipFill>
        </p:spPr>
      </p:sp>
      <p:sp>
        <p:nvSpPr>
          <p:cNvPr name="AutoShape 12" id="12"/>
          <p:cNvSpPr/>
          <p:nvPr/>
        </p:nvSpPr>
        <p:spPr>
          <a:xfrm>
            <a:off x="17439148" y="-1933267"/>
            <a:ext cx="0" cy="7811998"/>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3" id="13"/>
          <p:cNvSpPr/>
          <p:nvPr/>
        </p:nvSpPr>
        <p:spPr>
          <a:xfrm flipH="true" flipV="true">
            <a:off x="13752426" y="641892"/>
            <a:ext cx="7811998"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TextBox 14" id="14"/>
          <p:cNvSpPr txBox="true"/>
          <p:nvPr/>
        </p:nvSpPr>
        <p:spPr>
          <a:xfrm rot="0">
            <a:off x="16446876" y="8939156"/>
            <a:ext cx="2423097" cy="571614"/>
          </a:xfrm>
          <a:prstGeom prst="rect">
            <a:avLst/>
          </a:prstGeom>
        </p:spPr>
        <p:txBody>
          <a:bodyPr anchor="t" rtlCol="false" tIns="0" lIns="0" bIns="0" rIns="0">
            <a:spAutoFit/>
          </a:bodyPr>
          <a:lstStyle/>
          <a:p>
            <a:pPr algn="ctr">
              <a:lnSpc>
                <a:spcPts val="4718"/>
              </a:lnSpc>
            </a:pPr>
            <a:r>
              <a:rPr lang="en-US" sz="3370">
                <a:solidFill>
                  <a:srgbClr val="FFFFFF"/>
                </a:solidFill>
                <a:latin typeface="Comic Sans"/>
                <a:ea typeface="Comic Sans"/>
                <a:cs typeface="Comic Sans"/>
                <a:sym typeface="Comic Sans"/>
              </a:rPr>
              <a:t>21</a:t>
            </a:r>
          </a:p>
        </p:txBody>
      </p:sp>
      <p:grpSp>
        <p:nvGrpSpPr>
          <p:cNvPr name="Group 15" id="15"/>
          <p:cNvGrpSpPr>
            <a:grpSpLocks noChangeAspect="true"/>
          </p:cNvGrpSpPr>
          <p:nvPr/>
        </p:nvGrpSpPr>
        <p:grpSpPr>
          <a:xfrm rot="0">
            <a:off x="9755726" y="2925284"/>
            <a:ext cx="2835888" cy="5611292"/>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1872" t="0" r="-1872" b="-3512"/>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5" id="25"/>
          <p:cNvGrpSpPr>
            <a:grpSpLocks noChangeAspect="true"/>
          </p:cNvGrpSpPr>
          <p:nvPr/>
        </p:nvGrpSpPr>
        <p:grpSpPr>
          <a:xfrm rot="0">
            <a:off x="13720831" y="2925284"/>
            <a:ext cx="2821687" cy="5583193"/>
            <a:chOff x="0" y="0"/>
            <a:chExt cx="2620010" cy="5184140"/>
          </a:xfrm>
        </p:grpSpPr>
        <p:sp>
          <p:nvSpPr>
            <p:cNvPr name="Freeform 26" id="2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7" id="2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1720" t="0" r="-1720" b="-3209"/>
              </a:stretch>
            </a:blipFill>
          </p:spPr>
        </p:sp>
        <p:sp>
          <p:nvSpPr>
            <p:cNvPr name="Freeform 28" id="2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9" id="2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606060"/>
            </a:solidFill>
          </p:spPr>
        </p:sp>
        <p:sp>
          <p:nvSpPr>
            <p:cNvPr name="Freeform 30" id="3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1" id="3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2" id="3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3" id="3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4" id="3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5" id="35"/>
          <p:cNvGrpSpPr>
            <a:grpSpLocks noChangeAspect="true"/>
          </p:cNvGrpSpPr>
          <p:nvPr/>
        </p:nvGrpSpPr>
        <p:grpSpPr>
          <a:xfrm rot="0">
            <a:off x="5750092" y="2953383"/>
            <a:ext cx="2821687" cy="5583193"/>
            <a:chOff x="0" y="0"/>
            <a:chExt cx="2620010" cy="5184140"/>
          </a:xfrm>
        </p:grpSpPr>
        <p:sp>
          <p:nvSpPr>
            <p:cNvPr name="Freeform 36" id="3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7" id="3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1982" t="0" r="-1982" b="-3730"/>
              </a:stretch>
            </a:blipFill>
          </p:spPr>
        </p:sp>
        <p:sp>
          <p:nvSpPr>
            <p:cNvPr name="Freeform 38" id="3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9" id="3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606060"/>
            </a:solidFill>
          </p:spPr>
        </p:sp>
        <p:sp>
          <p:nvSpPr>
            <p:cNvPr name="Freeform 40" id="4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2" id="4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3" id="4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4" id="4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5" id="45"/>
          <p:cNvGrpSpPr>
            <a:grpSpLocks noChangeAspect="true"/>
          </p:cNvGrpSpPr>
          <p:nvPr/>
        </p:nvGrpSpPr>
        <p:grpSpPr>
          <a:xfrm rot="0">
            <a:off x="1745482" y="2925284"/>
            <a:ext cx="2835888" cy="5611292"/>
            <a:chOff x="0" y="0"/>
            <a:chExt cx="2620010" cy="5184140"/>
          </a:xfrm>
        </p:grpSpPr>
        <p:sp>
          <p:nvSpPr>
            <p:cNvPr name="Freeform 46" id="4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7" id="4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1649" t="0" r="-1649" b="-3066"/>
              </a:stretch>
            </a:blipFill>
          </p:spPr>
        </p:sp>
        <p:sp>
          <p:nvSpPr>
            <p:cNvPr name="Freeform 48" id="4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9" id="4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606060"/>
            </a:solidFill>
          </p:spPr>
        </p:sp>
        <p:sp>
          <p:nvSpPr>
            <p:cNvPr name="Freeform 50" id="5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1" id="5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2" id="5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3" id="5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4" id="5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4714333" y="1028700"/>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951606" y="-6267157"/>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43441" y="-311878"/>
            <a:ext cx="13464563" cy="13464563"/>
          </a:xfrm>
          <a:custGeom>
            <a:avLst/>
            <a:gdLst/>
            <a:ahLst/>
            <a:cxnLst/>
            <a:rect r="r" b="b" t="t" l="l"/>
            <a:pathLst>
              <a:path h="13464563" w="13464563">
                <a:moveTo>
                  <a:pt x="0" y="0"/>
                </a:moveTo>
                <a:lnTo>
                  <a:pt x="13464563" y="0"/>
                </a:lnTo>
                <a:lnTo>
                  <a:pt x="13464563" y="13464562"/>
                </a:lnTo>
                <a:lnTo>
                  <a:pt x="0" y="13464562"/>
                </a:lnTo>
                <a:lnTo>
                  <a:pt x="0" y="0"/>
                </a:lnTo>
                <a:close/>
              </a:path>
            </a:pathLst>
          </a:custGeom>
          <a:blipFill>
            <a:blip r:embed="rId4">
              <a:alphaModFix amt="74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425635" y="2023732"/>
            <a:ext cx="15769193" cy="15769193"/>
          </a:xfrm>
          <a:custGeom>
            <a:avLst/>
            <a:gdLst/>
            <a:ahLst/>
            <a:cxnLst/>
            <a:rect r="r" b="b" t="t" l="l"/>
            <a:pathLst>
              <a:path h="15769193" w="15769193">
                <a:moveTo>
                  <a:pt x="0" y="0"/>
                </a:moveTo>
                <a:lnTo>
                  <a:pt x="15769193" y="0"/>
                </a:lnTo>
                <a:lnTo>
                  <a:pt x="15769193" y="15769192"/>
                </a:lnTo>
                <a:lnTo>
                  <a:pt x="0" y="15769192"/>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714333" y="-7527773"/>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804618" y="-7295400"/>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700" y="458787"/>
            <a:ext cx="8323214" cy="949325"/>
          </a:xfrm>
          <a:prstGeom prst="rect">
            <a:avLst/>
          </a:prstGeom>
        </p:spPr>
        <p:txBody>
          <a:bodyPr anchor="t" rtlCol="false" tIns="0" lIns="0" bIns="0" rIns="0">
            <a:spAutoFit/>
          </a:bodyPr>
          <a:lstStyle/>
          <a:p>
            <a:pPr algn="l">
              <a:lnSpc>
                <a:spcPts val="6999"/>
              </a:lnSpc>
            </a:pPr>
            <a:r>
              <a:rPr lang="en-US" b="true" sz="4999">
                <a:solidFill>
                  <a:srgbClr val="FFFFFF"/>
                </a:solidFill>
                <a:latin typeface="HS Gold Bold"/>
                <a:ea typeface="HS Gold Bold"/>
                <a:cs typeface="HS Gold Bold"/>
                <a:sym typeface="HS Gold Bold"/>
              </a:rPr>
              <a:t>Conclusion &amp; Future Work </a:t>
            </a:r>
          </a:p>
        </p:txBody>
      </p:sp>
      <p:sp>
        <p:nvSpPr>
          <p:cNvPr name="TextBox 9" id="9"/>
          <p:cNvSpPr txBox="true"/>
          <p:nvPr/>
        </p:nvSpPr>
        <p:spPr>
          <a:xfrm rot="0">
            <a:off x="16446876" y="8872481"/>
            <a:ext cx="2423097" cy="638289"/>
          </a:xfrm>
          <a:prstGeom prst="rect">
            <a:avLst/>
          </a:prstGeom>
        </p:spPr>
        <p:txBody>
          <a:bodyPr anchor="t" rtlCol="false" tIns="0" lIns="0" bIns="0" rIns="0">
            <a:spAutoFit/>
          </a:bodyPr>
          <a:lstStyle/>
          <a:p>
            <a:pPr algn="ctr">
              <a:lnSpc>
                <a:spcPts val="4718"/>
              </a:lnSpc>
            </a:pPr>
            <a:r>
              <a:rPr lang="en-US" sz="3370">
                <a:solidFill>
                  <a:srgbClr val="FFFFFF"/>
                </a:solidFill>
                <a:latin typeface="HS Gold"/>
                <a:ea typeface="HS Gold"/>
                <a:cs typeface="HS Gold"/>
                <a:sym typeface="HS Gold"/>
              </a:rPr>
              <a:t>24</a:t>
            </a:r>
          </a:p>
        </p:txBody>
      </p:sp>
      <p:sp>
        <p:nvSpPr>
          <p:cNvPr name="TextBox 10" id="10"/>
          <p:cNvSpPr txBox="true"/>
          <p:nvPr/>
        </p:nvSpPr>
        <p:spPr>
          <a:xfrm rot="0">
            <a:off x="2247747" y="2113637"/>
            <a:ext cx="13792506" cy="8321942"/>
          </a:xfrm>
          <a:prstGeom prst="rect">
            <a:avLst/>
          </a:prstGeom>
        </p:spPr>
        <p:txBody>
          <a:bodyPr anchor="t" rtlCol="false" tIns="0" lIns="0" bIns="0" rIns="0">
            <a:spAutoFit/>
          </a:bodyPr>
          <a:lstStyle/>
          <a:p>
            <a:pPr algn="l">
              <a:lnSpc>
                <a:spcPts val="6671"/>
              </a:lnSpc>
            </a:pPr>
            <a:r>
              <a:rPr lang="en-US" sz="3790">
                <a:solidFill>
                  <a:srgbClr val="FFFFFF"/>
                </a:solidFill>
                <a:latin typeface="HT Mosafer Rounded"/>
                <a:ea typeface="HT Mosafer Rounded"/>
                <a:cs typeface="HT Mosafer Rounded"/>
                <a:sym typeface="HT Mosafer Rounded"/>
              </a:rPr>
              <a:t>ProGear </a:t>
            </a:r>
            <a:r>
              <a:rPr lang="en-US" sz="3790">
                <a:solidFill>
                  <a:srgbClr val="FFFFFF"/>
                </a:solidFill>
                <a:latin typeface="HT Mosafer Rounded"/>
                <a:ea typeface="HT Mosafer Rounded"/>
                <a:cs typeface="HT Mosafer Rounded"/>
                <a:sym typeface="HT Mosafer Rounded"/>
              </a:rPr>
              <a:t>it’s more than just a smart bag; it's a step toward smarter, safer, and more focused training. By addressing a real problem with a practical and user-friendly approach, our project demonstrates how simple technology can make a meaningful impact in athletic preparation.</a:t>
            </a:r>
          </a:p>
          <a:p>
            <a:pPr algn="l">
              <a:lnSpc>
                <a:spcPts val="6671"/>
              </a:lnSpc>
            </a:pPr>
            <a:r>
              <a:rPr lang="en-US" sz="3790">
                <a:solidFill>
                  <a:srgbClr val="FFFFFF"/>
                </a:solidFill>
                <a:latin typeface="HT Mosafer Rounded"/>
                <a:ea typeface="HT Mosafer Rounded"/>
                <a:cs typeface="HT Mosafer Rounded"/>
                <a:sym typeface="HT Mosafer Rounded"/>
              </a:rPr>
              <a:t>Future enhancements may include multi-sensor support, per-item identification using machine learning, adaptive thresholds, AI-based motion filtering, cloud integration for analytics, smarter notifications, and expanded mobile app features.</a:t>
            </a:r>
          </a:p>
          <a:p>
            <a:pPr algn="l">
              <a:lnSpc>
                <a:spcPts val="6671"/>
              </a:lnSpc>
            </a:pPr>
          </a:p>
        </p:txBody>
      </p:sp>
      <p:sp>
        <p:nvSpPr>
          <p:cNvPr name="AutoShape 11" id="11"/>
          <p:cNvSpPr/>
          <p:nvPr/>
        </p:nvSpPr>
        <p:spPr>
          <a:xfrm flipH="true">
            <a:off x="16603673" y="-311853"/>
            <a:ext cx="19050" cy="10598844"/>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12" id="12"/>
          <p:cNvSpPr/>
          <p:nvPr/>
        </p:nvSpPr>
        <p:spPr>
          <a:xfrm flipH="false" flipV="false" rot="0">
            <a:off x="9144000" y="-1812067"/>
            <a:ext cx="7302876" cy="4135254"/>
          </a:xfrm>
          <a:custGeom>
            <a:avLst/>
            <a:gdLst/>
            <a:ahLst/>
            <a:cxnLst/>
            <a:rect r="r" b="b" t="t" l="l"/>
            <a:pathLst>
              <a:path h="4135254" w="7302876">
                <a:moveTo>
                  <a:pt x="0" y="0"/>
                </a:moveTo>
                <a:lnTo>
                  <a:pt x="7302876" y="0"/>
                </a:lnTo>
                <a:lnTo>
                  <a:pt x="7302876" y="4135254"/>
                </a:lnTo>
                <a:lnTo>
                  <a:pt x="0" y="4135254"/>
                </a:lnTo>
                <a:lnTo>
                  <a:pt x="0" y="0"/>
                </a:lnTo>
                <a:close/>
              </a:path>
            </a:pathLst>
          </a:custGeom>
          <a:blipFill>
            <a:blip r:embed="rId8">
              <a:alphaModFix amt="14000"/>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234903" y="8814905"/>
            <a:ext cx="5171830" cy="2928549"/>
          </a:xfrm>
          <a:custGeom>
            <a:avLst/>
            <a:gdLst/>
            <a:ahLst/>
            <a:cxnLst/>
            <a:rect r="r" b="b" t="t" l="l"/>
            <a:pathLst>
              <a:path h="2928549" w="5171830">
                <a:moveTo>
                  <a:pt x="0" y="0"/>
                </a:moveTo>
                <a:lnTo>
                  <a:pt x="5171830" y="0"/>
                </a:lnTo>
                <a:lnTo>
                  <a:pt x="5171830" y="2928548"/>
                </a:lnTo>
                <a:lnTo>
                  <a:pt x="0" y="2928548"/>
                </a:lnTo>
                <a:lnTo>
                  <a:pt x="0" y="0"/>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p:spPr>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11499178" y="1028700"/>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15969" y="-5451403"/>
            <a:ext cx="15769193" cy="15769193"/>
          </a:xfrm>
          <a:custGeom>
            <a:avLst/>
            <a:gdLst/>
            <a:ahLst/>
            <a:cxnLst/>
            <a:rect r="r" b="b" t="t" l="l"/>
            <a:pathLst>
              <a:path h="15769193" w="15769193">
                <a:moveTo>
                  <a:pt x="0" y="0"/>
                </a:moveTo>
                <a:lnTo>
                  <a:pt x="15769193" y="0"/>
                </a:lnTo>
                <a:lnTo>
                  <a:pt x="15769193" y="15769192"/>
                </a:lnTo>
                <a:lnTo>
                  <a:pt x="0" y="1576919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276886" y="-4492270"/>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548879" y="6850015"/>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H="true" flipV="true">
            <a:off x="11805778" y="8200063"/>
            <a:ext cx="6492306"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7" id="7"/>
          <p:cNvSpPr/>
          <p:nvPr/>
        </p:nvSpPr>
        <p:spPr>
          <a:xfrm flipH="true">
            <a:off x="17479791" y="8200063"/>
            <a:ext cx="0" cy="6492306"/>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8" id="8"/>
          <p:cNvSpPr/>
          <p:nvPr/>
        </p:nvSpPr>
        <p:spPr>
          <a:xfrm>
            <a:off x="0" y="9253537"/>
            <a:ext cx="6492306"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9" id="9"/>
          <p:cNvSpPr/>
          <p:nvPr/>
        </p:nvSpPr>
        <p:spPr>
          <a:xfrm flipH="false" flipV="false" rot="0">
            <a:off x="-809584" y="-1337790"/>
            <a:ext cx="8358463" cy="4732979"/>
          </a:xfrm>
          <a:custGeom>
            <a:avLst/>
            <a:gdLst/>
            <a:ahLst/>
            <a:cxnLst/>
            <a:rect r="r" b="b" t="t" l="l"/>
            <a:pathLst>
              <a:path h="4732979" w="8358463">
                <a:moveTo>
                  <a:pt x="0" y="0"/>
                </a:moveTo>
                <a:lnTo>
                  <a:pt x="8358463" y="0"/>
                </a:lnTo>
                <a:lnTo>
                  <a:pt x="8358463" y="4732980"/>
                </a:lnTo>
                <a:lnTo>
                  <a:pt x="0" y="4732980"/>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AutoShape 10" id="10"/>
          <p:cNvSpPr/>
          <p:nvPr/>
        </p:nvSpPr>
        <p:spPr>
          <a:xfrm flipH="true" flipV="true">
            <a:off x="11795694" y="1033462"/>
            <a:ext cx="6492306"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1" id="11"/>
          <p:cNvSpPr/>
          <p:nvPr/>
        </p:nvSpPr>
        <p:spPr>
          <a:xfrm flipV="true">
            <a:off x="1023937" y="4618512"/>
            <a:ext cx="4763" cy="4639788"/>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grpSp>
        <p:nvGrpSpPr>
          <p:cNvPr name="Group 12" id="12"/>
          <p:cNvGrpSpPr/>
          <p:nvPr/>
        </p:nvGrpSpPr>
        <p:grpSpPr>
          <a:xfrm rot="0">
            <a:off x="8785890" y="4301716"/>
            <a:ext cx="5481221" cy="1444147"/>
            <a:chOff x="0" y="0"/>
            <a:chExt cx="1443614" cy="380351"/>
          </a:xfrm>
        </p:grpSpPr>
        <p:sp>
          <p:nvSpPr>
            <p:cNvPr name="Freeform 13" id="13"/>
            <p:cNvSpPr/>
            <p:nvPr/>
          </p:nvSpPr>
          <p:spPr>
            <a:xfrm flipH="false" flipV="false" rot="0">
              <a:off x="0" y="0"/>
              <a:ext cx="1443614" cy="380351"/>
            </a:xfrm>
            <a:custGeom>
              <a:avLst/>
              <a:gdLst/>
              <a:ahLst/>
              <a:cxnLst/>
              <a:rect r="r" b="b" t="t" l="l"/>
              <a:pathLst>
                <a:path h="380351" w="1443614">
                  <a:moveTo>
                    <a:pt x="72035" y="0"/>
                  </a:moveTo>
                  <a:lnTo>
                    <a:pt x="1371579" y="0"/>
                  </a:lnTo>
                  <a:cubicBezTo>
                    <a:pt x="1390684" y="0"/>
                    <a:pt x="1409006" y="7589"/>
                    <a:pt x="1422515" y="21098"/>
                  </a:cubicBezTo>
                  <a:cubicBezTo>
                    <a:pt x="1436024" y="34608"/>
                    <a:pt x="1443614" y="52930"/>
                    <a:pt x="1443614" y="72035"/>
                  </a:cubicBezTo>
                  <a:lnTo>
                    <a:pt x="1443614" y="308317"/>
                  </a:lnTo>
                  <a:cubicBezTo>
                    <a:pt x="1443614" y="327421"/>
                    <a:pt x="1436024" y="345744"/>
                    <a:pt x="1422515" y="359253"/>
                  </a:cubicBezTo>
                  <a:cubicBezTo>
                    <a:pt x="1409006" y="372762"/>
                    <a:pt x="1390684" y="380351"/>
                    <a:pt x="1371579" y="380351"/>
                  </a:cubicBezTo>
                  <a:lnTo>
                    <a:pt x="72035" y="380351"/>
                  </a:lnTo>
                  <a:cubicBezTo>
                    <a:pt x="52930" y="380351"/>
                    <a:pt x="34608" y="372762"/>
                    <a:pt x="21098" y="359253"/>
                  </a:cubicBezTo>
                  <a:cubicBezTo>
                    <a:pt x="7589" y="345744"/>
                    <a:pt x="0" y="327421"/>
                    <a:pt x="0" y="308317"/>
                  </a:cubicBezTo>
                  <a:lnTo>
                    <a:pt x="0" y="72035"/>
                  </a:lnTo>
                  <a:cubicBezTo>
                    <a:pt x="0" y="52930"/>
                    <a:pt x="7589" y="34608"/>
                    <a:pt x="21098" y="21098"/>
                  </a:cubicBezTo>
                  <a:cubicBezTo>
                    <a:pt x="34608" y="7589"/>
                    <a:pt x="52930" y="0"/>
                    <a:pt x="72035" y="0"/>
                  </a:cubicBezTo>
                  <a:close/>
                </a:path>
              </a:pathLst>
            </a:custGeom>
            <a:solidFill>
              <a:srgbClr val="FFFFFF"/>
            </a:solidFill>
          </p:spPr>
        </p:sp>
        <p:sp>
          <p:nvSpPr>
            <p:cNvPr name="TextBox 14" id="14"/>
            <p:cNvSpPr txBox="true"/>
            <p:nvPr/>
          </p:nvSpPr>
          <p:spPr>
            <a:xfrm>
              <a:off x="0" y="-38100"/>
              <a:ext cx="1443614" cy="418451"/>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191684" y="3344253"/>
            <a:ext cx="3404135" cy="3375369"/>
            <a:chOff x="0" y="0"/>
            <a:chExt cx="698684" cy="692780"/>
          </a:xfrm>
        </p:grpSpPr>
        <p:sp>
          <p:nvSpPr>
            <p:cNvPr name="Freeform 16" id="16"/>
            <p:cNvSpPr/>
            <p:nvPr/>
          </p:nvSpPr>
          <p:spPr>
            <a:xfrm flipH="false" flipV="false" rot="0">
              <a:off x="0" y="0"/>
              <a:ext cx="698684" cy="692780"/>
            </a:xfrm>
            <a:custGeom>
              <a:avLst/>
              <a:gdLst/>
              <a:ahLst/>
              <a:cxnLst/>
              <a:rect r="r" b="b" t="t" l="l"/>
              <a:pathLst>
                <a:path h="692780" w="698684">
                  <a:moveTo>
                    <a:pt x="115988" y="0"/>
                  </a:moveTo>
                  <a:lnTo>
                    <a:pt x="582696" y="0"/>
                  </a:lnTo>
                  <a:cubicBezTo>
                    <a:pt x="646755" y="0"/>
                    <a:pt x="698684" y="51929"/>
                    <a:pt x="698684" y="115988"/>
                  </a:cubicBezTo>
                  <a:lnTo>
                    <a:pt x="698684" y="576792"/>
                  </a:lnTo>
                  <a:cubicBezTo>
                    <a:pt x="698684" y="640850"/>
                    <a:pt x="646755" y="692780"/>
                    <a:pt x="582696" y="692780"/>
                  </a:cubicBezTo>
                  <a:lnTo>
                    <a:pt x="115988" y="692780"/>
                  </a:lnTo>
                  <a:cubicBezTo>
                    <a:pt x="51929" y="692780"/>
                    <a:pt x="0" y="640850"/>
                    <a:pt x="0" y="576792"/>
                  </a:cubicBezTo>
                  <a:lnTo>
                    <a:pt x="0" y="115988"/>
                  </a:lnTo>
                  <a:cubicBezTo>
                    <a:pt x="0" y="51929"/>
                    <a:pt x="51929" y="0"/>
                    <a:pt x="115988" y="0"/>
                  </a:cubicBezTo>
                  <a:close/>
                </a:path>
              </a:pathLst>
            </a:custGeom>
            <a:solidFill>
              <a:srgbClr val="FFFFFF"/>
            </a:solidFill>
          </p:spPr>
        </p:sp>
        <p:sp>
          <p:nvSpPr>
            <p:cNvPr name="TextBox 17" id="17"/>
            <p:cNvSpPr txBox="true"/>
            <p:nvPr/>
          </p:nvSpPr>
          <p:spPr>
            <a:xfrm>
              <a:off x="0" y="-38100"/>
              <a:ext cx="698684" cy="730880"/>
            </a:xfrm>
            <a:prstGeom prst="rect">
              <a:avLst/>
            </a:prstGeom>
          </p:spPr>
          <p:txBody>
            <a:bodyPr anchor="ctr" rtlCol="false" tIns="50800" lIns="50800" bIns="50800" rIns="50800"/>
            <a:lstStyle/>
            <a:p>
              <a:pPr algn="ctr">
                <a:lnSpc>
                  <a:spcPts val="2659"/>
                </a:lnSpc>
              </a:pPr>
            </a:p>
          </p:txBody>
        </p:sp>
      </p:grpSp>
      <p:pic>
        <p:nvPicPr>
          <p:cNvPr name="Picture 18" id="18"/>
          <p:cNvPicPr>
            <a:picLocks noChangeAspect="true"/>
          </p:cNvPicPr>
          <p:nvPr/>
        </p:nvPicPr>
        <p:blipFill>
          <a:blip r:embed="rId8"/>
          <a:stretch>
            <a:fillRect/>
          </a:stretch>
        </p:blipFill>
        <p:spPr>
          <a:xfrm rot="0">
            <a:off x="5029904" y="3168090"/>
            <a:ext cx="3727694" cy="3727694"/>
          </a:xfrm>
          <a:prstGeom prst="rect">
            <a:avLst/>
          </a:prstGeom>
        </p:spPr>
      </p:pic>
      <p:sp>
        <p:nvSpPr>
          <p:cNvPr name="Freeform 19" id="19"/>
          <p:cNvSpPr/>
          <p:nvPr/>
        </p:nvSpPr>
        <p:spPr>
          <a:xfrm flipH="false" flipV="false" rot="0">
            <a:off x="5063233" y="3239939"/>
            <a:ext cx="9386980" cy="3610076"/>
          </a:xfrm>
          <a:custGeom>
            <a:avLst/>
            <a:gdLst/>
            <a:ahLst/>
            <a:cxnLst/>
            <a:rect r="r" b="b" t="t" l="l"/>
            <a:pathLst>
              <a:path h="3610076" w="9386980">
                <a:moveTo>
                  <a:pt x="0" y="0"/>
                </a:moveTo>
                <a:lnTo>
                  <a:pt x="9386980" y="0"/>
                </a:lnTo>
                <a:lnTo>
                  <a:pt x="9386980" y="3610076"/>
                </a:lnTo>
                <a:lnTo>
                  <a:pt x="0" y="36100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1778497" y="730931"/>
            <a:ext cx="5770382" cy="1061357"/>
          </a:xfrm>
          <a:prstGeom prst="rect">
            <a:avLst/>
          </a:prstGeom>
        </p:spPr>
        <p:txBody>
          <a:bodyPr anchor="t" rtlCol="false" tIns="0" lIns="0" bIns="0" rIns="0">
            <a:spAutoFit/>
          </a:bodyPr>
          <a:lstStyle/>
          <a:p>
            <a:pPr algn="l">
              <a:lnSpc>
                <a:spcPts val="7769"/>
              </a:lnSpc>
            </a:pPr>
            <a:r>
              <a:rPr lang="en-US" b="true" sz="5549">
                <a:solidFill>
                  <a:srgbClr val="FFFFFF"/>
                </a:solidFill>
                <a:latin typeface="HS Gold Bold"/>
                <a:ea typeface="HS Gold Bold"/>
                <a:cs typeface="HS Gold Bold"/>
                <a:sym typeface="HS Gold Bold"/>
              </a:rPr>
              <a:t>References </a:t>
            </a:r>
          </a:p>
        </p:txBody>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11499178" y="1028700"/>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15969" y="-5451403"/>
            <a:ext cx="15769193" cy="15769193"/>
          </a:xfrm>
          <a:custGeom>
            <a:avLst/>
            <a:gdLst/>
            <a:ahLst/>
            <a:cxnLst/>
            <a:rect r="r" b="b" t="t" l="l"/>
            <a:pathLst>
              <a:path h="15769193" w="15769193">
                <a:moveTo>
                  <a:pt x="0" y="0"/>
                </a:moveTo>
                <a:lnTo>
                  <a:pt x="15769193" y="0"/>
                </a:lnTo>
                <a:lnTo>
                  <a:pt x="15769193" y="15769192"/>
                </a:lnTo>
                <a:lnTo>
                  <a:pt x="0" y="1576919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276886" y="-4492270"/>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548879" y="6850015"/>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H="true" flipV="true">
            <a:off x="11805778" y="8200063"/>
            <a:ext cx="6492306"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7" id="7"/>
          <p:cNvSpPr/>
          <p:nvPr/>
        </p:nvSpPr>
        <p:spPr>
          <a:xfrm flipH="true">
            <a:off x="17479791" y="8200063"/>
            <a:ext cx="0" cy="6492306"/>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8" id="8"/>
          <p:cNvSpPr/>
          <p:nvPr/>
        </p:nvSpPr>
        <p:spPr>
          <a:xfrm>
            <a:off x="0" y="9253537"/>
            <a:ext cx="6492306"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TextBox 9" id="9"/>
          <p:cNvSpPr txBox="true"/>
          <p:nvPr/>
        </p:nvSpPr>
        <p:spPr>
          <a:xfrm rot="0">
            <a:off x="5448115" y="4113687"/>
            <a:ext cx="7754856" cy="1554801"/>
          </a:xfrm>
          <a:prstGeom prst="rect">
            <a:avLst/>
          </a:prstGeom>
        </p:spPr>
        <p:txBody>
          <a:bodyPr anchor="t" rtlCol="false" tIns="0" lIns="0" bIns="0" rIns="0">
            <a:spAutoFit/>
          </a:bodyPr>
          <a:lstStyle/>
          <a:p>
            <a:pPr algn="just">
              <a:lnSpc>
                <a:spcPts val="12171"/>
              </a:lnSpc>
            </a:pPr>
            <a:r>
              <a:rPr lang="en-US" sz="6915">
                <a:solidFill>
                  <a:srgbClr val="FFFFFF"/>
                </a:solidFill>
                <a:latin typeface="HS Gold"/>
                <a:ea typeface="HS Gold"/>
                <a:cs typeface="HS Gold"/>
                <a:sym typeface="HS Gold"/>
              </a:rPr>
              <a:t>Thanks for listening !</a:t>
            </a:r>
          </a:p>
        </p:txBody>
      </p:sp>
      <p:sp>
        <p:nvSpPr>
          <p:cNvPr name="TextBox 10" id="10"/>
          <p:cNvSpPr txBox="true"/>
          <p:nvPr/>
        </p:nvSpPr>
        <p:spPr>
          <a:xfrm rot="0">
            <a:off x="5448115" y="5258913"/>
            <a:ext cx="4746876" cy="1246022"/>
          </a:xfrm>
          <a:prstGeom prst="rect">
            <a:avLst/>
          </a:prstGeom>
        </p:spPr>
        <p:txBody>
          <a:bodyPr anchor="t" rtlCol="false" tIns="0" lIns="0" bIns="0" rIns="0">
            <a:spAutoFit/>
          </a:bodyPr>
          <a:lstStyle/>
          <a:p>
            <a:pPr algn="just">
              <a:lnSpc>
                <a:spcPts val="9707"/>
              </a:lnSpc>
            </a:pPr>
            <a:r>
              <a:rPr lang="en-US" sz="5515">
                <a:solidFill>
                  <a:srgbClr val="FFFFFF"/>
                </a:solidFill>
                <a:latin typeface="HS Gold"/>
                <a:ea typeface="HS Gold"/>
                <a:cs typeface="HS Gold"/>
                <a:sym typeface="HS Gold"/>
              </a:rPr>
              <a:t>Any Questions ?</a:t>
            </a:r>
          </a:p>
        </p:txBody>
      </p:sp>
      <p:sp>
        <p:nvSpPr>
          <p:cNvPr name="AutoShape 11" id="11"/>
          <p:cNvSpPr/>
          <p:nvPr/>
        </p:nvSpPr>
        <p:spPr>
          <a:xfrm>
            <a:off x="10130155" y="6081949"/>
            <a:ext cx="2382483"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12" id="12"/>
          <p:cNvSpPr/>
          <p:nvPr/>
        </p:nvSpPr>
        <p:spPr>
          <a:xfrm flipH="false" flipV="false" rot="0">
            <a:off x="-809584" y="-1337790"/>
            <a:ext cx="8358463" cy="4732979"/>
          </a:xfrm>
          <a:custGeom>
            <a:avLst/>
            <a:gdLst/>
            <a:ahLst/>
            <a:cxnLst/>
            <a:rect r="r" b="b" t="t" l="l"/>
            <a:pathLst>
              <a:path h="4732979" w="8358463">
                <a:moveTo>
                  <a:pt x="0" y="0"/>
                </a:moveTo>
                <a:lnTo>
                  <a:pt x="8358463" y="0"/>
                </a:lnTo>
                <a:lnTo>
                  <a:pt x="8358463" y="4732980"/>
                </a:lnTo>
                <a:lnTo>
                  <a:pt x="0" y="4732980"/>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AutoShape 13" id="13"/>
          <p:cNvSpPr/>
          <p:nvPr/>
        </p:nvSpPr>
        <p:spPr>
          <a:xfrm flipH="true" flipV="true">
            <a:off x="11795694" y="1033462"/>
            <a:ext cx="6492306"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4" id="14"/>
          <p:cNvSpPr/>
          <p:nvPr/>
        </p:nvSpPr>
        <p:spPr>
          <a:xfrm flipV="true">
            <a:off x="1023937" y="4618512"/>
            <a:ext cx="4763" cy="4639788"/>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4714333" y="1028700"/>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951606" y="-6267157"/>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43441" y="-311878"/>
            <a:ext cx="13464563" cy="13464563"/>
          </a:xfrm>
          <a:custGeom>
            <a:avLst/>
            <a:gdLst/>
            <a:ahLst/>
            <a:cxnLst/>
            <a:rect r="r" b="b" t="t" l="l"/>
            <a:pathLst>
              <a:path h="13464563" w="13464563">
                <a:moveTo>
                  <a:pt x="0" y="0"/>
                </a:moveTo>
                <a:lnTo>
                  <a:pt x="13464563" y="0"/>
                </a:lnTo>
                <a:lnTo>
                  <a:pt x="13464563" y="13464562"/>
                </a:lnTo>
                <a:lnTo>
                  <a:pt x="0" y="13464562"/>
                </a:lnTo>
                <a:lnTo>
                  <a:pt x="0" y="0"/>
                </a:lnTo>
                <a:close/>
              </a:path>
            </a:pathLst>
          </a:custGeom>
          <a:blipFill>
            <a:blip r:embed="rId4">
              <a:alphaModFix amt="74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425635" y="2023732"/>
            <a:ext cx="15769193" cy="15769193"/>
          </a:xfrm>
          <a:custGeom>
            <a:avLst/>
            <a:gdLst/>
            <a:ahLst/>
            <a:cxnLst/>
            <a:rect r="r" b="b" t="t" l="l"/>
            <a:pathLst>
              <a:path h="15769193" w="15769193">
                <a:moveTo>
                  <a:pt x="0" y="0"/>
                </a:moveTo>
                <a:lnTo>
                  <a:pt x="15769193" y="0"/>
                </a:lnTo>
                <a:lnTo>
                  <a:pt x="15769193" y="15769192"/>
                </a:lnTo>
                <a:lnTo>
                  <a:pt x="0" y="15769192"/>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714333" y="-7527773"/>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804618" y="-7295400"/>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700" y="1453819"/>
            <a:ext cx="5198631" cy="949325"/>
          </a:xfrm>
          <a:prstGeom prst="rect">
            <a:avLst/>
          </a:prstGeom>
        </p:spPr>
        <p:txBody>
          <a:bodyPr anchor="t" rtlCol="false" tIns="0" lIns="0" bIns="0" rIns="0">
            <a:spAutoFit/>
          </a:bodyPr>
          <a:lstStyle/>
          <a:p>
            <a:pPr algn="l">
              <a:lnSpc>
                <a:spcPts val="6999"/>
              </a:lnSpc>
            </a:pPr>
            <a:r>
              <a:rPr lang="en-US" b="true" sz="4999">
                <a:solidFill>
                  <a:srgbClr val="FFFFFF"/>
                </a:solidFill>
                <a:latin typeface="HS Gold Bold"/>
                <a:ea typeface="HS Gold Bold"/>
                <a:cs typeface="HS Gold Bold"/>
                <a:sym typeface="HS Gold Bold"/>
              </a:rPr>
              <a:t>Introduction</a:t>
            </a:r>
          </a:p>
        </p:txBody>
      </p:sp>
      <p:sp>
        <p:nvSpPr>
          <p:cNvPr name="TextBox 9" id="9"/>
          <p:cNvSpPr txBox="true"/>
          <p:nvPr/>
        </p:nvSpPr>
        <p:spPr>
          <a:xfrm rot="0">
            <a:off x="16446876" y="8872481"/>
            <a:ext cx="2423097" cy="638289"/>
          </a:xfrm>
          <a:prstGeom prst="rect">
            <a:avLst/>
          </a:prstGeom>
        </p:spPr>
        <p:txBody>
          <a:bodyPr anchor="t" rtlCol="false" tIns="0" lIns="0" bIns="0" rIns="0">
            <a:spAutoFit/>
          </a:bodyPr>
          <a:lstStyle/>
          <a:p>
            <a:pPr algn="ctr">
              <a:lnSpc>
                <a:spcPts val="4718"/>
              </a:lnSpc>
            </a:pPr>
            <a:r>
              <a:rPr lang="en-US" b="true" sz="3370">
                <a:solidFill>
                  <a:srgbClr val="FFFFFF"/>
                </a:solidFill>
                <a:latin typeface="HS Gold Bold"/>
                <a:ea typeface="HS Gold Bold"/>
                <a:cs typeface="HS Gold Bold"/>
                <a:sym typeface="HS Gold Bold"/>
              </a:rPr>
              <a:t>3</a:t>
            </a:r>
          </a:p>
        </p:txBody>
      </p:sp>
      <p:sp>
        <p:nvSpPr>
          <p:cNvPr name="TextBox 10" id="10"/>
          <p:cNvSpPr txBox="true"/>
          <p:nvPr/>
        </p:nvSpPr>
        <p:spPr>
          <a:xfrm rot="0">
            <a:off x="2044312" y="2841921"/>
            <a:ext cx="14199375" cy="5399499"/>
          </a:xfrm>
          <a:prstGeom prst="rect">
            <a:avLst/>
          </a:prstGeom>
        </p:spPr>
        <p:txBody>
          <a:bodyPr anchor="t" rtlCol="false" tIns="0" lIns="0" bIns="0" rIns="0">
            <a:spAutoFit/>
          </a:bodyPr>
          <a:lstStyle/>
          <a:p>
            <a:pPr algn="l">
              <a:lnSpc>
                <a:spcPts val="6157"/>
              </a:lnSpc>
            </a:pPr>
            <a:r>
              <a:rPr lang="en-US" sz="3498">
                <a:solidFill>
                  <a:srgbClr val="FFFFFF"/>
                </a:solidFill>
                <a:latin typeface="HT Mosafer Rounded"/>
                <a:ea typeface="HT Mosafer Rounded"/>
                <a:cs typeface="HT Mosafer Rounded"/>
                <a:sym typeface="HT Mosafer Rounded"/>
              </a:rPr>
              <a:t>Powerl</a:t>
            </a:r>
            <a:r>
              <a:rPr lang="en-US" sz="3498">
                <a:solidFill>
                  <a:srgbClr val="FFFFFF"/>
                </a:solidFill>
                <a:latin typeface="HT Mosafer Rounded"/>
                <a:ea typeface="HT Mosafer Rounded"/>
                <a:cs typeface="HT Mosafer Rounded"/>
                <a:sym typeface="HT Mosafer Rounded"/>
              </a:rPr>
              <a:t>ifting depends on essential gear like belts and wraps for safety and performance. Many athletes struggle to manage their equipment, often forgetting items during training or competition.</a:t>
            </a:r>
          </a:p>
          <a:p>
            <a:pPr algn="l">
              <a:lnSpc>
                <a:spcPts val="6157"/>
              </a:lnSpc>
            </a:pPr>
            <a:r>
              <a:rPr lang="en-US" sz="3498">
                <a:solidFill>
                  <a:srgbClr val="FFFFFF"/>
                </a:solidFill>
                <a:latin typeface="HT Mosafer Rounded"/>
                <a:ea typeface="HT Mosafer Rounded"/>
                <a:cs typeface="HT Mosafer Rounded"/>
                <a:sym typeface="HT Mosafer Rounded"/>
              </a:rPr>
              <a:t>The ProGear Smart Bag offers a smart solution using IoT weight sensors and Bluetooth to track gear and notify users via a mobile app. This project aims to reduce human error and help powerlifters stay prepared at all times.</a:t>
            </a:r>
          </a:p>
        </p:txBody>
      </p:sp>
      <p:sp>
        <p:nvSpPr>
          <p:cNvPr name="AutoShape 11" id="11"/>
          <p:cNvSpPr/>
          <p:nvPr/>
        </p:nvSpPr>
        <p:spPr>
          <a:xfrm flipH="true">
            <a:off x="16603673" y="-311853"/>
            <a:ext cx="19050" cy="10598844"/>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12" id="12"/>
          <p:cNvSpPr/>
          <p:nvPr/>
        </p:nvSpPr>
        <p:spPr>
          <a:xfrm flipH="false" flipV="false" rot="0">
            <a:off x="8814913" y="-1812067"/>
            <a:ext cx="7660538" cy="4337780"/>
          </a:xfrm>
          <a:custGeom>
            <a:avLst/>
            <a:gdLst/>
            <a:ahLst/>
            <a:cxnLst/>
            <a:rect r="r" b="b" t="t" l="l"/>
            <a:pathLst>
              <a:path h="4337780" w="7660538">
                <a:moveTo>
                  <a:pt x="0" y="0"/>
                </a:moveTo>
                <a:lnTo>
                  <a:pt x="7660538" y="0"/>
                </a:lnTo>
                <a:lnTo>
                  <a:pt x="7660538" y="4337780"/>
                </a:lnTo>
                <a:lnTo>
                  <a:pt x="0" y="4337780"/>
                </a:lnTo>
                <a:lnTo>
                  <a:pt x="0" y="0"/>
                </a:lnTo>
                <a:close/>
              </a:path>
            </a:pathLst>
          </a:custGeom>
          <a:blipFill>
            <a:blip r:embed="rId8">
              <a:alphaModFix amt="6999"/>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206328" y="8814905"/>
            <a:ext cx="5171830" cy="2928549"/>
          </a:xfrm>
          <a:custGeom>
            <a:avLst/>
            <a:gdLst/>
            <a:ahLst/>
            <a:cxnLst/>
            <a:rect r="r" b="b" t="t" l="l"/>
            <a:pathLst>
              <a:path h="2928549" w="5171830">
                <a:moveTo>
                  <a:pt x="0" y="0"/>
                </a:moveTo>
                <a:lnTo>
                  <a:pt x="5171830" y="0"/>
                </a:lnTo>
                <a:lnTo>
                  <a:pt x="5171830" y="2928548"/>
                </a:lnTo>
                <a:lnTo>
                  <a:pt x="0" y="2928548"/>
                </a:lnTo>
                <a:lnTo>
                  <a:pt x="0" y="0"/>
                </a:lnTo>
                <a:close/>
              </a:path>
            </a:pathLst>
          </a:custGeom>
          <a:blipFill>
            <a:blip r:embed="rId8">
              <a:alphaModFix amt="6999"/>
              <a:extLst>
                <a:ext uri="{96DAC541-7B7A-43D3-8B79-37D633B846F1}">
                  <asvg:svgBlip xmlns:asvg="http://schemas.microsoft.com/office/drawing/2016/SVG/main" r:embed="rId9"/>
                </a:ext>
              </a:extLst>
            </a:blip>
            <a:stretch>
              <a:fillRect l="0" t="0" r="0" b="0"/>
            </a:stretch>
          </a:blipFill>
        </p:spPr>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4694918" y="2596965"/>
            <a:ext cx="17145835" cy="17145835"/>
          </a:xfrm>
          <a:custGeom>
            <a:avLst/>
            <a:gdLst/>
            <a:ahLst/>
            <a:cxnLst/>
            <a:rect r="r" b="b" t="t" l="l"/>
            <a:pathLst>
              <a:path h="17145835" w="17145835">
                <a:moveTo>
                  <a:pt x="0" y="0"/>
                </a:moveTo>
                <a:lnTo>
                  <a:pt x="17145835" y="0"/>
                </a:lnTo>
                <a:lnTo>
                  <a:pt x="17145835" y="17145835"/>
                </a:lnTo>
                <a:lnTo>
                  <a:pt x="0" y="17145835"/>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47318" y="2749365"/>
            <a:ext cx="17145835" cy="17145835"/>
          </a:xfrm>
          <a:custGeom>
            <a:avLst/>
            <a:gdLst/>
            <a:ahLst/>
            <a:cxnLst/>
            <a:rect r="r" b="b" t="t" l="l"/>
            <a:pathLst>
              <a:path h="17145835" w="17145835">
                <a:moveTo>
                  <a:pt x="0" y="0"/>
                </a:moveTo>
                <a:lnTo>
                  <a:pt x="17145835" y="0"/>
                </a:lnTo>
                <a:lnTo>
                  <a:pt x="17145835" y="17145835"/>
                </a:lnTo>
                <a:lnTo>
                  <a:pt x="0" y="17145835"/>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900272" y="5143500"/>
            <a:ext cx="17145835" cy="17145835"/>
          </a:xfrm>
          <a:custGeom>
            <a:avLst/>
            <a:gdLst/>
            <a:ahLst/>
            <a:cxnLst/>
            <a:rect r="r" b="b" t="t" l="l"/>
            <a:pathLst>
              <a:path h="17145835" w="17145835">
                <a:moveTo>
                  <a:pt x="0" y="0"/>
                </a:moveTo>
                <a:lnTo>
                  <a:pt x="17145835" y="0"/>
                </a:lnTo>
                <a:lnTo>
                  <a:pt x="17145835" y="17145835"/>
                </a:lnTo>
                <a:lnTo>
                  <a:pt x="0" y="17145835"/>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8674" y="0"/>
            <a:ext cx="10250459" cy="10250459"/>
          </a:xfrm>
          <a:custGeom>
            <a:avLst/>
            <a:gdLst/>
            <a:ahLst/>
            <a:cxnLst/>
            <a:rect r="r" b="b" t="t" l="l"/>
            <a:pathLst>
              <a:path h="10250459" w="10250459">
                <a:moveTo>
                  <a:pt x="0" y="0"/>
                </a:moveTo>
                <a:lnTo>
                  <a:pt x="10250459" y="0"/>
                </a:lnTo>
                <a:lnTo>
                  <a:pt x="10250459" y="10250459"/>
                </a:lnTo>
                <a:lnTo>
                  <a:pt x="0" y="10250459"/>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429729" y="-1897367"/>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864914" y="-3572098"/>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8">
              <a:alphaModFix amt="25000"/>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3294804" y="0"/>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071561" y="-9365665"/>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AutoShape 10" id="10"/>
          <p:cNvSpPr/>
          <p:nvPr/>
        </p:nvSpPr>
        <p:spPr>
          <a:xfrm>
            <a:off x="634897" y="0"/>
            <a:ext cx="0" cy="11004235"/>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1" id="11"/>
          <p:cNvSpPr/>
          <p:nvPr/>
        </p:nvSpPr>
        <p:spPr>
          <a:xfrm flipH="true">
            <a:off x="8348706" y="9511055"/>
            <a:ext cx="10598861"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TextBox 12" id="12"/>
          <p:cNvSpPr txBox="true"/>
          <p:nvPr/>
        </p:nvSpPr>
        <p:spPr>
          <a:xfrm rot="0">
            <a:off x="1028700" y="2435040"/>
            <a:ext cx="9881595" cy="6711950"/>
          </a:xfrm>
          <a:prstGeom prst="rect">
            <a:avLst/>
          </a:prstGeom>
        </p:spPr>
        <p:txBody>
          <a:bodyPr anchor="t" rtlCol="false" tIns="0" lIns="0" bIns="0" rIns="0">
            <a:spAutoFit/>
          </a:bodyPr>
          <a:lstStyle/>
          <a:p>
            <a:pPr algn="l">
              <a:lnSpc>
                <a:spcPts val="5950"/>
              </a:lnSpc>
            </a:pPr>
            <a:r>
              <a:rPr lang="en-US" sz="3500">
                <a:solidFill>
                  <a:srgbClr val="FFFFFF"/>
                </a:solidFill>
                <a:latin typeface="HT Mosafer Rounded"/>
                <a:ea typeface="HT Mosafer Rounded"/>
                <a:cs typeface="HT Mosafer Rounded"/>
                <a:sym typeface="HT Mosafer Rounded"/>
              </a:rPr>
              <a:t>Powerlifters often forget essential gear like belts or wraps due to stress or busy schedules. Relying on memory or checklists isn’t reliable, and forgetting items can lead to injuries or poor performance.</a:t>
            </a:r>
          </a:p>
          <a:p>
            <a:pPr algn="l">
              <a:lnSpc>
                <a:spcPts val="5950"/>
              </a:lnSpc>
            </a:pPr>
            <a:r>
              <a:rPr lang="en-US" sz="3500">
                <a:solidFill>
                  <a:srgbClr val="FFFFFF"/>
                </a:solidFill>
                <a:latin typeface="HT Mosafer Rounded"/>
                <a:ea typeface="HT Mosafer Rounded"/>
                <a:cs typeface="HT Mosafer Rounded"/>
                <a:sym typeface="HT Mosafer Rounded"/>
              </a:rPr>
              <a:t>Traditional bags don’t help verify packed items.</a:t>
            </a:r>
          </a:p>
          <a:p>
            <a:pPr algn="l">
              <a:lnSpc>
                <a:spcPts val="5950"/>
              </a:lnSpc>
            </a:pPr>
            <a:r>
              <a:rPr lang="en-US" sz="3500">
                <a:solidFill>
                  <a:srgbClr val="FFFFFF"/>
                </a:solidFill>
                <a:latin typeface="HT Mosafer Rounded"/>
                <a:ea typeface="HT Mosafer Rounded"/>
                <a:cs typeface="HT Mosafer Rounded"/>
                <a:sym typeface="HT Mosafer Rounded"/>
              </a:rPr>
              <a:t>The ProGear Smart Bag solves this with real-time alerts and weight tracking to ensure all critical gear is packed before training.</a:t>
            </a:r>
          </a:p>
        </p:txBody>
      </p:sp>
      <p:sp>
        <p:nvSpPr>
          <p:cNvPr name="TextBox 13" id="13"/>
          <p:cNvSpPr txBox="true"/>
          <p:nvPr/>
        </p:nvSpPr>
        <p:spPr>
          <a:xfrm rot="0">
            <a:off x="1028700" y="1369799"/>
            <a:ext cx="5287890" cy="958850"/>
          </a:xfrm>
          <a:prstGeom prst="rect">
            <a:avLst/>
          </a:prstGeom>
        </p:spPr>
        <p:txBody>
          <a:bodyPr anchor="t" rtlCol="false" tIns="0" lIns="0" bIns="0" rIns="0">
            <a:spAutoFit/>
          </a:bodyPr>
          <a:lstStyle/>
          <a:p>
            <a:pPr algn="l">
              <a:lnSpc>
                <a:spcPts val="7000"/>
              </a:lnSpc>
            </a:pPr>
            <a:r>
              <a:rPr lang="en-US" b="true" sz="5000">
                <a:solidFill>
                  <a:srgbClr val="FFFFFF"/>
                </a:solidFill>
                <a:latin typeface="HS Gold Bold"/>
                <a:ea typeface="HS Gold Bold"/>
                <a:cs typeface="HS Gold Bold"/>
                <a:sym typeface="HS Gold Bold"/>
              </a:rPr>
              <a:t>Problem Definition </a:t>
            </a:r>
          </a:p>
        </p:txBody>
      </p:sp>
      <p:sp>
        <p:nvSpPr>
          <p:cNvPr name="TextBox 14" id="14"/>
          <p:cNvSpPr txBox="true"/>
          <p:nvPr/>
        </p:nvSpPr>
        <p:spPr>
          <a:xfrm rot="0">
            <a:off x="16446876" y="8872481"/>
            <a:ext cx="2423097" cy="638289"/>
          </a:xfrm>
          <a:prstGeom prst="rect">
            <a:avLst/>
          </a:prstGeom>
        </p:spPr>
        <p:txBody>
          <a:bodyPr anchor="t" rtlCol="false" tIns="0" lIns="0" bIns="0" rIns="0">
            <a:spAutoFit/>
          </a:bodyPr>
          <a:lstStyle/>
          <a:p>
            <a:pPr algn="ctr">
              <a:lnSpc>
                <a:spcPts val="4718"/>
              </a:lnSpc>
            </a:pPr>
            <a:r>
              <a:rPr lang="en-US" b="true" sz="3370">
                <a:solidFill>
                  <a:srgbClr val="FFFFFF"/>
                </a:solidFill>
                <a:latin typeface="HS Gold Bold"/>
                <a:ea typeface="HS Gold Bold"/>
                <a:cs typeface="HS Gold Bold"/>
                <a:sym typeface="HS Gold Bold"/>
              </a:rPr>
              <a:t>4</a:t>
            </a:r>
          </a:p>
        </p:txBody>
      </p:sp>
      <p:sp>
        <p:nvSpPr>
          <p:cNvPr name="AutoShape 15" id="15"/>
          <p:cNvSpPr/>
          <p:nvPr/>
        </p:nvSpPr>
        <p:spPr>
          <a:xfrm>
            <a:off x="634897" y="675992"/>
            <a:ext cx="11004235"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16" id="16"/>
          <p:cNvSpPr/>
          <p:nvPr/>
        </p:nvSpPr>
        <p:spPr>
          <a:xfrm flipH="false" flipV="false" rot="0">
            <a:off x="11309420" y="2969791"/>
            <a:ext cx="6349005" cy="4347418"/>
          </a:xfrm>
          <a:custGeom>
            <a:avLst/>
            <a:gdLst/>
            <a:ahLst/>
            <a:cxnLst/>
            <a:rect r="r" b="b" t="t" l="l"/>
            <a:pathLst>
              <a:path h="4347418" w="6349005">
                <a:moveTo>
                  <a:pt x="0" y="0"/>
                </a:moveTo>
                <a:lnTo>
                  <a:pt x="6349005" y="0"/>
                </a:lnTo>
                <a:lnTo>
                  <a:pt x="6349005" y="4347418"/>
                </a:lnTo>
                <a:lnTo>
                  <a:pt x="0" y="4347418"/>
                </a:lnTo>
                <a:lnTo>
                  <a:pt x="0" y="0"/>
                </a:lnTo>
                <a:close/>
              </a:path>
            </a:pathLst>
          </a:custGeom>
          <a:blipFill>
            <a:blip r:embed="rId10"/>
            <a:stretch>
              <a:fillRect l="-6403" t="0" r="-4060" b="-7481"/>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9368109" y="-490927"/>
            <a:ext cx="15769193" cy="15769193"/>
          </a:xfrm>
          <a:custGeom>
            <a:avLst/>
            <a:gdLst/>
            <a:ahLst/>
            <a:cxnLst/>
            <a:rect r="r" b="b" t="t" l="l"/>
            <a:pathLst>
              <a:path h="15769193" w="15769193">
                <a:moveTo>
                  <a:pt x="0" y="0"/>
                </a:moveTo>
                <a:lnTo>
                  <a:pt x="15769193" y="0"/>
                </a:lnTo>
                <a:lnTo>
                  <a:pt x="15769193" y="15769192"/>
                </a:lnTo>
                <a:lnTo>
                  <a:pt x="0" y="1576919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2784" y="-10987895"/>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457380" y="-5532452"/>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0" y="9775584"/>
            <a:ext cx="18288000" cy="511416"/>
            <a:chOff x="0" y="0"/>
            <a:chExt cx="4816593" cy="134694"/>
          </a:xfrm>
        </p:grpSpPr>
        <p:sp>
          <p:nvSpPr>
            <p:cNvPr name="Freeform 6" id="6"/>
            <p:cNvSpPr/>
            <p:nvPr/>
          </p:nvSpPr>
          <p:spPr>
            <a:xfrm flipH="false" flipV="false" rot="0">
              <a:off x="0" y="0"/>
              <a:ext cx="4816592" cy="134694"/>
            </a:xfrm>
            <a:custGeom>
              <a:avLst/>
              <a:gdLst/>
              <a:ahLst/>
              <a:cxnLst/>
              <a:rect r="r" b="b" t="t" l="l"/>
              <a:pathLst>
                <a:path h="134694" w="4816592">
                  <a:moveTo>
                    <a:pt x="0" y="0"/>
                  </a:moveTo>
                  <a:lnTo>
                    <a:pt x="4816592" y="0"/>
                  </a:lnTo>
                  <a:lnTo>
                    <a:pt x="4816592" y="134694"/>
                  </a:lnTo>
                  <a:lnTo>
                    <a:pt x="0" y="134694"/>
                  </a:lnTo>
                  <a:close/>
                </a:path>
              </a:pathLst>
            </a:custGeom>
            <a:solidFill>
              <a:srgbClr val="194464">
                <a:alpha val="28627"/>
              </a:srgbClr>
            </a:solidFill>
          </p:spPr>
        </p:sp>
        <p:sp>
          <p:nvSpPr>
            <p:cNvPr name="TextBox 7" id="7"/>
            <p:cNvSpPr txBox="true"/>
            <p:nvPr/>
          </p:nvSpPr>
          <p:spPr>
            <a:xfrm>
              <a:off x="0" y="-38100"/>
              <a:ext cx="4816593" cy="172794"/>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flipV="true">
            <a:off x="-723" y="1103857"/>
            <a:ext cx="7811998"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9" id="9"/>
          <p:cNvSpPr/>
          <p:nvPr/>
        </p:nvSpPr>
        <p:spPr>
          <a:xfrm flipH="true">
            <a:off x="10476002" y="8705868"/>
            <a:ext cx="7811998"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0" id="10"/>
          <p:cNvSpPr/>
          <p:nvPr/>
        </p:nvSpPr>
        <p:spPr>
          <a:xfrm flipV="true">
            <a:off x="17584364" y="893869"/>
            <a:ext cx="0" cy="7811998"/>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TextBox 11" id="11"/>
          <p:cNvSpPr txBox="true"/>
          <p:nvPr/>
        </p:nvSpPr>
        <p:spPr>
          <a:xfrm rot="0">
            <a:off x="1854317" y="2656945"/>
            <a:ext cx="14148915" cy="4618355"/>
          </a:xfrm>
          <a:prstGeom prst="rect">
            <a:avLst/>
          </a:prstGeom>
        </p:spPr>
        <p:txBody>
          <a:bodyPr anchor="t" rtlCol="false" tIns="0" lIns="0" bIns="0" rIns="0">
            <a:spAutoFit/>
          </a:bodyPr>
          <a:lstStyle/>
          <a:p>
            <a:pPr algn="l">
              <a:lnSpc>
                <a:spcPts val="6160"/>
              </a:lnSpc>
            </a:pPr>
            <a:r>
              <a:rPr lang="en-US" sz="3500">
                <a:solidFill>
                  <a:srgbClr val="FFFFFF"/>
                </a:solidFill>
                <a:latin typeface="HT Mosafer Rounded"/>
                <a:ea typeface="HT Mosafer Rounded"/>
                <a:cs typeface="HT Mosafer Rounded"/>
                <a:sym typeface="HT Mosafer Rounded"/>
              </a:rPr>
              <a:t>The project aims to dev</a:t>
            </a:r>
            <a:r>
              <a:rPr lang="en-US" sz="3500">
                <a:solidFill>
                  <a:srgbClr val="FFFFFF"/>
                </a:solidFill>
                <a:latin typeface="HT Mosafer Rounded"/>
                <a:ea typeface="HT Mosafer Rounded"/>
                <a:cs typeface="HT Mosafer Rounded"/>
                <a:sym typeface="HT Mosafer Rounded"/>
              </a:rPr>
              <a:t>elop a smart gym bag for powerlifters that uses IoT to detect missing gear in real time and alert users instantly.</a:t>
            </a:r>
          </a:p>
          <a:p>
            <a:pPr algn="l">
              <a:lnSpc>
                <a:spcPts val="6160"/>
              </a:lnSpc>
            </a:pPr>
            <a:r>
              <a:rPr lang="en-US" sz="3500">
                <a:solidFill>
                  <a:srgbClr val="FFFFFF"/>
                </a:solidFill>
                <a:latin typeface="HT Mosafer Rounded"/>
                <a:ea typeface="HT Mosafer Rounded"/>
                <a:cs typeface="HT Mosafer Rounded"/>
                <a:sym typeface="HT Mosafer Rounded"/>
              </a:rPr>
              <a:t>Objectives</a:t>
            </a:r>
          </a:p>
          <a:p>
            <a:pPr algn="l" marL="755651" indent="-377825" lvl="1">
              <a:lnSpc>
                <a:spcPts val="6160"/>
              </a:lnSpc>
              <a:buFont typeface="Arial"/>
              <a:buChar char="•"/>
            </a:pPr>
            <a:r>
              <a:rPr lang="en-US" sz="3500">
                <a:solidFill>
                  <a:srgbClr val="FFFFFF"/>
                </a:solidFill>
                <a:latin typeface="HT Mosafer Rounded"/>
                <a:ea typeface="HT Mosafer Rounded"/>
                <a:cs typeface="HT Mosafer Rounded"/>
                <a:sym typeface="HT Mosafer Rounded"/>
              </a:rPr>
              <a:t>Track gear using weight sensors + microcontroller</a:t>
            </a:r>
          </a:p>
          <a:p>
            <a:pPr algn="l" marL="755651" indent="-377825" lvl="1">
              <a:lnSpc>
                <a:spcPts val="6160"/>
              </a:lnSpc>
              <a:buFont typeface="Arial"/>
              <a:buChar char="•"/>
            </a:pPr>
            <a:r>
              <a:rPr lang="en-US" sz="3500">
                <a:solidFill>
                  <a:srgbClr val="FFFFFF"/>
                </a:solidFill>
                <a:latin typeface="HT Mosafer Rounded"/>
                <a:ea typeface="HT Mosafer Rounded"/>
                <a:cs typeface="HT Mosafer Rounded"/>
                <a:sym typeface="HT Mosafer Rounded"/>
              </a:rPr>
              <a:t>Create a mobile app to register gear and receive alerts</a:t>
            </a:r>
          </a:p>
          <a:p>
            <a:pPr algn="l" marL="755651" indent="-377825" lvl="1">
              <a:lnSpc>
                <a:spcPts val="6160"/>
              </a:lnSpc>
              <a:buFont typeface="Arial"/>
              <a:buChar char="•"/>
            </a:pPr>
            <a:r>
              <a:rPr lang="en-US" sz="3500">
                <a:solidFill>
                  <a:srgbClr val="FFFFFF"/>
                </a:solidFill>
                <a:latin typeface="HT Mosafer Rounded"/>
                <a:ea typeface="HT Mosafer Rounded"/>
                <a:cs typeface="HT Mosafer Rounded"/>
                <a:sym typeface="HT Mosafer Rounded"/>
              </a:rPr>
              <a:t>N</a:t>
            </a:r>
            <a:r>
              <a:rPr lang="en-US" sz="3500">
                <a:solidFill>
                  <a:srgbClr val="FFFFFF"/>
                </a:solidFill>
                <a:latin typeface="HT Mosafer Rounded"/>
                <a:ea typeface="HT Mosafer Rounded"/>
                <a:cs typeface="HT Mosafer Rounded"/>
                <a:sym typeface="HT Mosafer Rounded"/>
              </a:rPr>
              <a:t>otify users when any item is missing</a:t>
            </a:r>
          </a:p>
        </p:txBody>
      </p:sp>
      <p:sp>
        <p:nvSpPr>
          <p:cNvPr name="Freeform 12" id="12"/>
          <p:cNvSpPr/>
          <p:nvPr/>
        </p:nvSpPr>
        <p:spPr>
          <a:xfrm flipH="false" flipV="false" rot="0">
            <a:off x="13499380" y="4920847"/>
            <a:ext cx="4084984" cy="4084984"/>
          </a:xfrm>
          <a:custGeom>
            <a:avLst/>
            <a:gdLst/>
            <a:ahLst/>
            <a:cxnLst/>
            <a:rect r="r" b="b" t="t" l="l"/>
            <a:pathLst>
              <a:path h="4084984" w="4084984">
                <a:moveTo>
                  <a:pt x="0" y="0"/>
                </a:moveTo>
                <a:lnTo>
                  <a:pt x="4084984" y="0"/>
                </a:lnTo>
                <a:lnTo>
                  <a:pt x="4084984" y="4084984"/>
                </a:lnTo>
                <a:lnTo>
                  <a:pt x="0" y="4084984"/>
                </a:lnTo>
                <a:lnTo>
                  <a:pt x="0" y="0"/>
                </a:lnTo>
                <a:close/>
              </a:path>
            </a:pathLst>
          </a:custGeom>
          <a:blipFill>
            <a:blip r:embed="rId6"/>
            <a:stretch>
              <a:fillRect l="0" t="0" r="0" b="0"/>
            </a:stretch>
          </a:blipFill>
        </p:spPr>
      </p:sp>
      <p:sp>
        <p:nvSpPr>
          <p:cNvPr name="TextBox 13" id="13"/>
          <p:cNvSpPr txBox="true"/>
          <p:nvPr/>
        </p:nvSpPr>
        <p:spPr>
          <a:xfrm rot="0">
            <a:off x="1028700" y="1393295"/>
            <a:ext cx="7335352" cy="95885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HS Gold Bold"/>
                <a:ea typeface="HS Gold Bold"/>
                <a:cs typeface="HS Gold Bold"/>
                <a:sym typeface="HS Gold Bold"/>
              </a:rPr>
              <a:t>Aims &amp; Objectives </a:t>
            </a:r>
          </a:p>
        </p:txBody>
      </p:sp>
      <p:sp>
        <p:nvSpPr>
          <p:cNvPr name="TextBox 14" id="14"/>
          <p:cNvSpPr txBox="true"/>
          <p:nvPr/>
        </p:nvSpPr>
        <p:spPr>
          <a:xfrm rot="0">
            <a:off x="16446876" y="8872481"/>
            <a:ext cx="2423097" cy="638289"/>
          </a:xfrm>
          <a:prstGeom prst="rect">
            <a:avLst/>
          </a:prstGeom>
        </p:spPr>
        <p:txBody>
          <a:bodyPr anchor="t" rtlCol="false" tIns="0" lIns="0" bIns="0" rIns="0">
            <a:spAutoFit/>
          </a:bodyPr>
          <a:lstStyle/>
          <a:p>
            <a:pPr algn="ctr">
              <a:lnSpc>
                <a:spcPts val="4718"/>
              </a:lnSpc>
            </a:pPr>
            <a:r>
              <a:rPr lang="en-US" b="true" sz="3370">
                <a:solidFill>
                  <a:srgbClr val="FFFFFF"/>
                </a:solidFill>
                <a:latin typeface="HS Gold Bold"/>
                <a:ea typeface="HS Gold Bold"/>
                <a:cs typeface="HS Gold Bold"/>
                <a:sym typeface="HS Gold Bold"/>
              </a:rPr>
              <a:t>5</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5169799" y="-6074590"/>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491995" y="-6074590"/>
            <a:ext cx="15769193" cy="15769193"/>
          </a:xfrm>
          <a:custGeom>
            <a:avLst/>
            <a:gdLst/>
            <a:ahLst/>
            <a:cxnLst/>
            <a:rect r="r" b="b" t="t" l="l"/>
            <a:pathLst>
              <a:path h="15769193" w="15769193">
                <a:moveTo>
                  <a:pt x="0" y="0"/>
                </a:moveTo>
                <a:lnTo>
                  <a:pt x="15769193" y="0"/>
                </a:lnTo>
                <a:lnTo>
                  <a:pt x="15769193" y="15769192"/>
                </a:lnTo>
                <a:lnTo>
                  <a:pt x="0" y="1576919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518807" y="-194364"/>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855896" y="-11492553"/>
            <a:ext cx="15769193" cy="15769193"/>
          </a:xfrm>
          <a:custGeom>
            <a:avLst/>
            <a:gdLst/>
            <a:ahLst/>
            <a:cxnLst/>
            <a:rect r="r" b="b" t="t" l="l"/>
            <a:pathLst>
              <a:path h="15769193" w="15769193">
                <a:moveTo>
                  <a:pt x="0" y="0"/>
                </a:moveTo>
                <a:lnTo>
                  <a:pt x="15769192" y="0"/>
                </a:lnTo>
                <a:lnTo>
                  <a:pt x="15769192" y="15769192"/>
                </a:lnTo>
                <a:lnTo>
                  <a:pt x="0" y="1576919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H="true">
            <a:off x="7754964" y="1023938"/>
            <a:ext cx="10598861"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7" id="7"/>
          <p:cNvSpPr/>
          <p:nvPr/>
        </p:nvSpPr>
        <p:spPr>
          <a:xfrm>
            <a:off x="17137848" y="0"/>
            <a:ext cx="0" cy="10598861"/>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TextBox 8" id="8"/>
          <p:cNvSpPr txBox="true"/>
          <p:nvPr/>
        </p:nvSpPr>
        <p:spPr>
          <a:xfrm rot="0">
            <a:off x="1028700" y="1396257"/>
            <a:ext cx="7335352" cy="958850"/>
          </a:xfrm>
          <a:prstGeom prst="rect">
            <a:avLst/>
          </a:prstGeom>
        </p:spPr>
        <p:txBody>
          <a:bodyPr anchor="t" rtlCol="false" tIns="0" lIns="0" bIns="0" rIns="0">
            <a:spAutoFit/>
          </a:bodyPr>
          <a:lstStyle/>
          <a:p>
            <a:pPr algn="l">
              <a:lnSpc>
                <a:spcPts val="7000"/>
              </a:lnSpc>
              <a:spcBef>
                <a:spcPct val="0"/>
              </a:spcBef>
            </a:pPr>
            <a:r>
              <a:rPr lang="en-US" b="true" sz="5000">
                <a:solidFill>
                  <a:srgbClr val="FFFFFF"/>
                </a:solidFill>
                <a:latin typeface="HS Gold Bold"/>
                <a:ea typeface="HS Gold Bold"/>
                <a:cs typeface="HS Gold Bold"/>
                <a:sym typeface="HS Gold Bold"/>
              </a:rPr>
              <a:t>Background</a:t>
            </a:r>
          </a:p>
        </p:txBody>
      </p:sp>
      <p:sp>
        <p:nvSpPr>
          <p:cNvPr name="TextBox 9" id="9"/>
          <p:cNvSpPr txBox="true"/>
          <p:nvPr/>
        </p:nvSpPr>
        <p:spPr>
          <a:xfrm rot="0">
            <a:off x="1998230" y="2296795"/>
            <a:ext cx="15139618" cy="6961505"/>
          </a:xfrm>
          <a:prstGeom prst="rect">
            <a:avLst/>
          </a:prstGeom>
        </p:spPr>
        <p:txBody>
          <a:bodyPr anchor="t" rtlCol="false" tIns="0" lIns="0" bIns="0" rIns="0">
            <a:spAutoFit/>
          </a:bodyPr>
          <a:lstStyle/>
          <a:p>
            <a:pPr algn="l">
              <a:lnSpc>
                <a:spcPts val="6160"/>
              </a:lnSpc>
            </a:pPr>
            <a:r>
              <a:rPr lang="en-US" sz="3500">
                <a:solidFill>
                  <a:srgbClr val="FFFFFF"/>
                </a:solidFill>
                <a:latin typeface="HT Mosafer Rounded"/>
                <a:ea typeface="HT Mosafer Rounded"/>
                <a:cs typeface="HT Mosafer Rounded"/>
                <a:sym typeface="HT Mosafer Rounded"/>
              </a:rPr>
              <a:t>Powerl</a:t>
            </a:r>
            <a:r>
              <a:rPr lang="en-US" sz="3500">
                <a:solidFill>
                  <a:srgbClr val="FFFFFF"/>
                </a:solidFill>
                <a:latin typeface="HT Mosafer Rounded"/>
                <a:ea typeface="HT Mosafer Rounded"/>
                <a:cs typeface="HT Mosafer Rounded"/>
                <a:sym typeface="HT Mosafer Rounded"/>
              </a:rPr>
              <a:t>ifters </a:t>
            </a:r>
            <a:r>
              <a:rPr lang="en-US" sz="3500">
                <a:solidFill>
                  <a:srgbClr val="FFFFFF"/>
                </a:solidFill>
                <a:latin typeface="HT Mosafer Rounded"/>
                <a:ea typeface="HT Mosafer Rounded"/>
                <a:cs typeface="HT Mosafer Rounded"/>
                <a:sym typeface="HT Mosafer Rounded"/>
              </a:rPr>
              <a:t>rely on essential gear for safety and performance, but traditional packing methods are unreliable—especially under pressure.</a:t>
            </a:r>
          </a:p>
          <a:p>
            <a:pPr algn="l">
              <a:lnSpc>
                <a:spcPts val="6160"/>
              </a:lnSpc>
            </a:pPr>
            <a:r>
              <a:rPr lang="en-US" sz="3500">
                <a:solidFill>
                  <a:srgbClr val="FFFFFF"/>
                </a:solidFill>
                <a:latin typeface="HT Mosafer Rounded"/>
                <a:ea typeface="HT Mosafer Rounded"/>
                <a:cs typeface="HT Mosafer Rounded"/>
                <a:sym typeface="HT Mosafer Rounded"/>
              </a:rPr>
              <a:t>The ProGear Smart Bag solves this by using IoT technology to track missing items through weight sensors.</a:t>
            </a:r>
          </a:p>
          <a:p>
            <a:pPr algn="l" marL="755651" indent="-377825" lvl="1">
              <a:lnSpc>
                <a:spcPts val="6160"/>
              </a:lnSpc>
              <a:buFont typeface="Arial"/>
              <a:buChar char="•"/>
            </a:pPr>
            <a:r>
              <a:rPr lang="en-US" sz="3500">
                <a:solidFill>
                  <a:srgbClr val="FFFFFF"/>
                </a:solidFill>
                <a:latin typeface="HT Mosafer Rounded"/>
                <a:ea typeface="HT Mosafer Rounded"/>
                <a:cs typeface="HT Mosafer Rounded"/>
                <a:sym typeface="HT Mosafer Rounded"/>
              </a:rPr>
              <a:t>Load cells detect missing gear.</a:t>
            </a:r>
          </a:p>
          <a:p>
            <a:pPr algn="l" marL="755651" indent="-377825" lvl="1">
              <a:lnSpc>
                <a:spcPts val="6160"/>
              </a:lnSpc>
              <a:buFont typeface="Arial"/>
              <a:buChar char="•"/>
            </a:pPr>
            <a:r>
              <a:rPr lang="en-US" sz="3500">
                <a:solidFill>
                  <a:srgbClr val="FFFFFF"/>
                </a:solidFill>
                <a:latin typeface="HT Mosafer Rounded"/>
                <a:ea typeface="HT Mosafer Rounded"/>
                <a:cs typeface="HT Mosafer Rounded"/>
                <a:sym typeface="HT Mosafer Rounded"/>
              </a:rPr>
              <a:t>ESP32 processes data.</a:t>
            </a:r>
          </a:p>
          <a:p>
            <a:pPr algn="l" marL="755651" indent="-377825" lvl="1">
              <a:lnSpc>
                <a:spcPts val="6160"/>
              </a:lnSpc>
              <a:buFont typeface="Arial"/>
              <a:buChar char="•"/>
            </a:pPr>
            <a:r>
              <a:rPr lang="en-US" sz="3500">
                <a:solidFill>
                  <a:srgbClr val="FFFFFF"/>
                </a:solidFill>
                <a:latin typeface="HT Mosafer Rounded"/>
                <a:ea typeface="HT Mosafer Rounded"/>
                <a:cs typeface="HT Mosafer Rounded"/>
                <a:sym typeface="HT Mosafer Rounded"/>
              </a:rPr>
              <a:t>HX711 converts signals.</a:t>
            </a:r>
          </a:p>
          <a:p>
            <a:pPr algn="l" marL="755651" indent="-377825" lvl="1">
              <a:lnSpc>
                <a:spcPts val="6160"/>
              </a:lnSpc>
              <a:buFont typeface="Arial"/>
              <a:buChar char="•"/>
            </a:pPr>
            <a:r>
              <a:rPr lang="en-US" sz="3500">
                <a:solidFill>
                  <a:srgbClr val="FFFFFF"/>
                </a:solidFill>
                <a:latin typeface="HT Mosafer Rounded"/>
                <a:ea typeface="HT Mosafer Rounded"/>
                <a:cs typeface="HT Mosafer Rounded"/>
                <a:sym typeface="HT Mosafer Rounded"/>
              </a:rPr>
              <a:t>Bluetooth connects to a Flutter app for real-time alerts.</a:t>
            </a:r>
          </a:p>
          <a:p>
            <a:pPr algn="l">
              <a:lnSpc>
                <a:spcPts val="6160"/>
              </a:lnSpc>
            </a:pPr>
            <a:r>
              <a:rPr lang="en-US" sz="3500">
                <a:solidFill>
                  <a:srgbClr val="FFFFFF"/>
                </a:solidFill>
                <a:latin typeface="HT Mosafer Rounded"/>
                <a:ea typeface="HT Mosafer Rounded"/>
                <a:cs typeface="HT Mosafer Rounded"/>
                <a:sym typeface="HT Mosafer Rounded"/>
              </a:rPr>
              <a:t>This system ensures athletes never forget key equipment again.</a:t>
            </a:r>
          </a:p>
        </p:txBody>
      </p:sp>
      <p:sp>
        <p:nvSpPr>
          <p:cNvPr name="TextBox 10" id="10"/>
          <p:cNvSpPr txBox="true"/>
          <p:nvPr/>
        </p:nvSpPr>
        <p:spPr>
          <a:xfrm rot="0">
            <a:off x="16446876" y="8939156"/>
            <a:ext cx="2423097" cy="571614"/>
          </a:xfrm>
          <a:prstGeom prst="rect">
            <a:avLst/>
          </a:prstGeom>
        </p:spPr>
        <p:txBody>
          <a:bodyPr anchor="t" rtlCol="false" tIns="0" lIns="0" bIns="0" rIns="0">
            <a:spAutoFit/>
          </a:bodyPr>
          <a:lstStyle/>
          <a:p>
            <a:pPr algn="ctr">
              <a:lnSpc>
                <a:spcPts val="4718"/>
              </a:lnSpc>
            </a:pPr>
            <a:r>
              <a:rPr lang="en-US" sz="3370">
                <a:solidFill>
                  <a:srgbClr val="FFFFFF"/>
                </a:solidFill>
                <a:latin typeface="Comic Sans"/>
                <a:ea typeface="Comic Sans"/>
                <a:cs typeface="Comic Sans"/>
                <a:sym typeface="Comic Sans"/>
              </a:rPr>
              <a:t>6</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4900272" y="5143500"/>
            <a:ext cx="17145835" cy="17145835"/>
          </a:xfrm>
          <a:custGeom>
            <a:avLst/>
            <a:gdLst/>
            <a:ahLst/>
            <a:cxnLst/>
            <a:rect r="r" b="b" t="t" l="l"/>
            <a:pathLst>
              <a:path h="17145835" w="17145835">
                <a:moveTo>
                  <a:pt x="0" y="0"/>
                </a:moveTo>
                <a:lnTo>
                  <a:pt x="17145835" y="0"/>
                </a:lnTo>
                <a:lnTo>
                  <a:pt x="17145835" y="17145835"/>
                </a:lnTo>
                <a:lnTo>
                  <a:pt x="0" y="17145835"/>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074">
            <a:off x="643141" y="-1792502"/>
            <a:ext cx="10986720" cy="10986720"/>
          </a:xfrm>
          <a:custGeom>
            <a:avLst/>
            <a:gdLst/>
            <a:ahLst/>
            <a:cxnLst/>
            <a:rect r="r" b="b" t="t" l="l"/>
            <a:pathLst>
              <a:path h="10986720" w="10986720">
                <a:moveTo>
                  <a:pt x="0" y="0"/>
                </a:moveTo>
                <a:lnTo>
                  <a:pt x="10986719" y="0"/>
                </a:lnTo>
                <a:lnTo>
                  <a:pt x="10986719" y="10986719"/>
                </a:lnTo>
                <a:lnTo>
                  <a:pt x="0" y="10986719"/>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64914" y="-3572098"/>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a:off x="-114310" y="9239250"/>
            <a:ext cx="9258300" cy="1905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6" id="6"/>
          <p:cNvSpPr/>
          <p:nvPr/>
        </p:nvSpPr>
        <p:spPr>
          <a:xfrm>
            <a:off x="-114310" y="7239363"/>
            <a:ext cx="6492306"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7" id="7"/>
          <p:cNvSpPr/>
          <p:nvPr/>
        </p:nvSpPr>
        <p:spPr>
          <a:xfrm flipH="true" flipV="true">
            <a:off x="919153" y="2507569"/>
            <a:ext cx="0" cy="7779431"/>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8" id="8"/>
          <p:cNvSpPr/>
          <p:nvPr/>
        </p:nvSpPr>
        <p:spPr>
          <a:xfrm flipV="true">
            <a:off x="2774102" y="3794694"/>
            <a:ext cx="0" cy="6492306"/>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9" id="9"/>
          <p:cNvSpPr/>
          <p:nvPr/>
        </p:nvSpPr>
        <p:spPr>
          <a:xfrm flipH="false" flipV="false" rot="-5400000">
            <a:off x="1074798" y="7789529"/>
            <a:ext cx="1588617" cy="899554"/>
          </a:xfrm>
          <a:custGeom>
            <a:avLst/>
            <a:gdLst/>
            <a:ahLst/>
            <a:cxnLst/>
            <a:rect r="r" b="b" t="t" l="l"/>
            <a:pathLst>
              <a:path h="899554" w="1588617">
                <a:moveTo>
                  <a:pt x="0" y="0"/>
                </a:moveTo>
                <a:lnTo>
                  <a:pt x="1588617" y="0"/>
                </a:lnTo>
                <a:lnTo>
                  <a:pt x="1588617" y="899555"/>
                </a:lnTo>
                <a:lnTo>
                  <a:pt x="0" y="899555"/>
                </a:lnTo>
                <a:lnTo>
                  <a:pt x="0" y="0"/>
                </a:lnTo>
                <a:close/>
              </a:path>
            </a:pathLst>
          </a:custGeom>
          <a:blipFill>
            <a:blip r:embed="rId8">
              <a:alphaModFix amt="18999"/>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074798" y="9306165"/>
            <a:ext cx="1588617" cy="899554"/>
          </a:xfrm>
          <a:custGeom>
            <a:avLst/>
            <a:gdLst/>
            <a:ahLst/>
            <a:cxnLst/>
            <a:rect r="r" b="b" t="t" l="l"/>
            <a:pathLst>
              <a:path h="899554" w="1588617">
                <a:moveTo>
                  <a:pt x="0" y="0"/>
                </a:moveTo>
                <a:lnTo>
                  <a:pt x="1588617" y="0"/>
                </a:lnTo>
                <a:lnTo>
                  <a:pt x="1588617" y="899554"/>
                </a:lnTo>
                <a:lnTo>
                  <a:pt x="0" y="899554"/>
                </a:lnTo>
                <a:lnTo>
                  <a:pt x="0" y="0"/>
                </a:lnTo>
                <a:close/>
              </a:path>
            </a:pathLst>
          </a:custGeom>
          <a:blipFill>
            <a:blip r:embed="rId8">
              <a:alphaModFix amt="16000"/>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779002" y="9306165"/>
            <a:ext cx="1588617" cy="899554"/>
          </a:xfrm>
          <a:custGeom>
            <a:avLst/>
            <a:gdLst/>
            <a:ahLst/>
            <a:cxnLst/>
            <a:rect r="r" b="b" t="t" l="l"/>
            <a:pathLst>
              <a:path h="899554" w="1588617">
                <a:moveTo>
                  <a:pt x="0" y="0"/>
                </a:moveTo>
                <a:lnTo>
                  <a:pt x="1588617" y="0"/>
                </a:lnTo>
                <a:lnTo>
                  <a:pt x="1588617" y="899554"/>
                </a:lnTo>
                <a:lnTo>
                  <a:pt x="0" y="899554"/>
                </a:lnTo>
                <a:lnTo>
                  <a:pt x="0" y="0"/>
                </a:lnTo>
                <a:close/>
              </a:path>
            </a:pathLst>
          </a:custGeom>
          <a:blipFill>
            <a:blip r:embed="rId8">
              <a:alphaModFix amt="29000"/>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931264" y="9306165"/>
            <a:ext cx="1588617" cy="899554"/>
          </a:xfrm>
          <a:custGeom>
            <a:avLst/>
            <a:gdLst/>
            <a:ahLst/>
            <a:cxnLst/>
            <a:rect r="r" b="b" t="t" l="l"/>
            <a:pathLst>
              <a:path h="899554" w="1588617">
                <a:moveTo>
                  <a:pt x="0" y="0"/>
                </a:moveTo>
                <a:lnTo>
                  <a:pt x="1588617" y="0"/>
                </a:lnTo>
                <a:lnTo>
                  <a:pt x="1588617" y="899554"/>
                </a:lnTo>
                <a:lnTo>
                  <a:pt x="0" y="899554"/>
                </a:lnTo>
                <a:lnTo>
                  <a:pt x="0" y="0"/>
                </a:lnTo>
                <a:close/>
              </a:path>
            </a:pathLst>
          </a:custGeom>
          <a:blipFill>
            <a:blip r:embed="rId8">
              <a:alphaModFix amt="9999"/>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434470" y="7789529"/>
            <a:ext cx="1588617" cy="899554"/>
          </a:xfrm>
          <a:custGeom>
            <a:avLst/>
            <a:gdLst/>
            <a:ahLst/>
            <a:cxnLst/>
            <a:rect r="r" b="b" t="t" l="l"/>
            <a:pathLst>
              <a:path h="899554" w="1588617">
                <a:moveTo>
                  <a:pt x="0" y="0"/>
                </a:moveTo>
                <a:lnTo>
                  <a:pt x="1588617" y="0"/>
                </a:lnTo>
                <a:lnTo>
                  <a:pt x="1588617" y="899555"/>
                </a:lnTo>
                <a:lnTo>
                  <a:pt x="0" y="899555"/>
                </a:lnTo>
                <a:lnTo>
                  <a:pt x="0" y="0"/>
                </a:lnTo>
                <a:close/>
              </a:path>
            </a:pathLst>
          </a:custGeom>
          <a:blipFill>
            <a:blip r:embed="rId8">
              <a:alphaModFix amt="14000"/>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4694918" y="2596965"/>
            <a:ext cx="17145835" cy="17145835"/>
          </a:xfrm>
          <a:custGeom>
            <a:avLst/>
            <a:gdLst/>
            <a:ahLst/>
            <a:cxnLst/>
            <a:rect r="r" b="b" t="t" l="l"/>
            <a:pathLst>
              <a:path h="17145835" w="17145835">
                <a:moveTo>
                  <a:pt x="0" y="0"/>
                </a:moveTo>
                <a:lnTo>
                  <a:pt x="17145835" y="0"/>
                </a:lnTo>
                <a:lnTo>
                  <a:pt x="17145835" y="17145835"/>
                </a:lnTo>
                <a:lnTo>
                  <a:pt x="0" y="17145835"/>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7429729" y="-1897367"/>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3294804" y="0"/>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6071561" y="-9365665"/>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AutoShape 18" id="18"/>
          <p:cNvSpPr/>
          <p:nvPr/>
        </p:nvSpPr>
        <p:spPr>
          <a:xfrm>
            <a:off x="639660" y="0"/>
            <a:ext cx="0" cy="4605639"/>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9" id="19"/>
          <p:cNvSpPr/>
          <p:nvPr/>
        </p:nvSpPr>
        <p:spPr>
          <a:xfrm flipH="true">
            <a:off x="8348706" y="9511055"/>
            <a:ext cx="10598861"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TextBox 20" id="20"/>
          <p:cNvSpPr txBox="true"/>
          <p:nvPr/>
        </p:nvSpPr>
        <p:spPr>
          <a:xfrm rot="0">
            <a:off x="1090106" y="1548719"/>
            <a:ext cx="5287890" cy="958850"/>
          </a:xfrm>
          <a:prstGeom prst="rect">
            <a:avLst/>
          </a:prstGeom>
        </p:spPr>
        <p:txBody>
          <a:bodyPr anchor="t" rtlCol="false" tIns="0" lIns="0" bIns="0" rIns="0">
            <a:spAutoFit/>
          </a:bodyPr>
          <a:lstStyle/>
          <a:p>
            <a:pPr algn="l">
              <a:lnSpc>
                <a:spcPts val="7000"/>
              </a:lnSpc>
            </a:pPr>
            <a:r>
              <a:rPr lang="en-US" b="true" sz="5000">
                <a:solidFill>
                  <a:srgbClr val="FFFFFF"/>
                </a:solidFill>
                <a:latin typeface="HS Gold Bold"/>
                <a:ea typeface="HS Gold Bold"/>
                <a:cs typeface="HS Gold Bold"/>
                <a:sym typeface="HS Gold Bold"/>
              </a:rPr>
              <a:t>Related Work</a:t>
            </a:r>
          </a:p>
        </p:txBody>
      </p:sp>
      <p:sp>
        <p:nvSpPr>
          <p:cNvPr name="TextBox 21" id="21"/>
          <p:cNvSpPr txBox="true"/>
          <p:nvPr/>
        </p:nvSpPr>
        <p:spPr>
          <a:xfrm rot="0">
            <a:off x="16446876" y="8872481"/>
            <a:ext cx="2423097" cy="638289"/>
          </a:xfrm>
          <a:prstGeom prst="rect">
            <a:avLst/>
          </a:prstGeom>
        </p:spPr>
        <p:txBody>
          <a:bodyPr anchor="t" rtlCol="false" tIns="0" lIns="0" bIns="0" rIns="0">
            <a:spAutoFit/>
          </a:bodyPr>
          <a:lstStyle/>
          <a:p>
            <a:pPr algn="ctr">
              <a:lnSpc>
                <a:spcPts val="4718"/>
              </a:lnSpc>
            </a:pPr>
            <a:r>
              <a:rPr lang="en-US" b="true" sz="3370">
                <a:solidFill>
                  <a:srgbClr val="FFFFFF"/>
                </a:solidFill>
                <a:latin typeface="HS Gold Bold"/>
                <a:ea typeface="HS Gold Bold"/>
                <a:cs typeface="HS Gold Bold"/>
                <a:sym typeface="HS Gold Bold"/>
              </a:rPr>
              <a:t>7</a:t>
            </a:r>
          </a:p>
        </p:txBody>
      </p:sp>
      <p:sp>
        <p:nvSpPr>
          <p:cNvPr name="AutoShape 22" id="22"/>
          <p:cNvSpPr/>
          <p:nvPr/>
        </p:nvSpPr>
        <p:spPr>
          <a:xfrm>
            <a:off x="634897" y="675992"/>
            <a:ext cx="11004235"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23" id="23"/>
          <p:cNvSpPr/>
          <p:nvPr/>
        </p:nvSpPr>
        <p:spPr>
          <a:xfrm flipH="false" flipV="false" rot="0">
            <a:off x="2639429" y="3177420"/>
            <a:ext cx="13009141" cy="5480101"/>
          </a:xfrm>
          <a:custGeom>
            <a:avLst/>
            <a:gdLst/>
            <a:ahLst/>
            <a:cxnLst/>
            <a:rect r="r" b="b" t="t" l="l"/>
            <a:pathLst>
              <a:path h="5480101" w="13009141">
                <a:moveTo>
                  <a:pt x="0" y="0"/>
                </a:moveTo>
                <a:lnTo>
                  <a:pt x="13009142" y="0"/>
                </a:lnTo>
                <a:lnTo>
                  <a:pt x="13009142" y="5480101"/>
                </a:lnTo>
                <a:lnTo>
                  <a:pt x="0" y="5480101"/>
                </a:lnTo>
                <a:lnTo>
                  <a:pt x="0" y="0"/>
                </a:lnTo>
                <a:close/>
              </a:path>
            </a:pathLst>
          </a:custGeom>
          <a:blipFill>
            <a:blip r:embed="rId10"/>
            <a:stretch>
              <a:fillRect l="0" t="0" r="0" b="0"/>
            </a:stretch>
          </a:blipFill>
        </p:spPr>
      </p:sp>
      <p:sp>
        <p:nvSpPr>
          <p:cNvPr name="AutoShape 24" id="24"/>
          <p:cNvSpPr/>
          <p:nvPr/>
        </p:nvSpPr>
        <p:spPr>
          <a:xfrm flipV="true">
            <a:off x="17012495" y="1569824"/>
            <a:ext cx="0" cy="7953343"/>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25" id="25"/>
          <p:cNvSpPr/>
          <p:nvPr/>
        </p:nvSpPr>
        <p:spPr>
          <a:xfrm flipH="false" flipV="false" rot="0">
            <a:off x="14111169" y="-945929"/>
            <a:ext cx="4758804" cy="2694673"/>
          </a:xfrm>
          <a:custGeom>
            <a:avLst/>
            <a:gdLst/>
            <a:ahLst/>
            <a:cxnLst/>
            <a:rect r="r" b="b" t="t" l="l"/>
            <a:pathLst>
              <a:path h="2694673" w="4758804">
                <a:moveTo>
                  <a:pt x="0" y="0"/>
                </a:moveTo>
                <a:lnTo>
                  <a:pt x="4758805" y="0"/>
                </a:lnTo>
                <a:lnTo>
                  <a:pt x="4758805" y="2694673"/>
                </a:lnTo>
                <a:lnTo>
                  <a:pt x="0" y="2694673"/>
                </a:lnTo>
                <a:lnTo>
                  <a:pt x="0" y="0"/>
                </a:lnTo>
                <a:close/>
              </a:path>
            </a:pathLst>
          </a:custGeom>
          <a:blipFill>
            <a:blip r:embed="rId8">
              <a:alphaModFix amt="7999"/>
              <a:extLst>
                <a:ext uri="{96DAC541-7B7A-43D3-8B79-37D633B846F1}">
                  <asvg:svgBlip xmlns:asvg="http://schemas.microsoft.com/office/drawing/2016/SVG/main" r:embed="rId9"/>
                </a:ext>
              </a:extLst>
            </a:blip>
            <a:stretch>
              <a:fillRect l="0" t="0" r="0" b="0"/>
            </a:stretch>
          </a:blipFill>
        </p:spPr>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13294804" y="-235533"/>
            <a:ext cx="15769193" cy="15769193"/>
          </a:xfrm>
          <a:custGeom>
            <a:avLst/>
            <a:gdLst/>
            <a:ahLst/>
            <a:cxnLst/>
            <a:rect r="r" b="b" t="t" l="l"/>
            <a:pathLst>
              <a:path h="15769193" w="15769193">
                <a:moveTo>
                  <a:pt x="0" y="0"/>
                </a:moveTo>
                <a:lnTo>
                  <a:pt x="15769193" y="0"/>
                </a:lnTo>
                <a:lnTo>
                  <a:pt x="15769193" y="15769192"/>
                </a:lnTo>
                <a:lnTo>
                  <a:pt x="0" y="1576919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94918" y="2596965"/>
            <a:ext cx="17145835" cy="17145835"/>
          </a:xfrm>
          <a:custGeom>
            <a:avLst/>
            <a:gdLst/>
            <a:ahLst/>
            <a:cxnLst/>
            <a:rect r="r" b="b" t="t" l="l"/>
            <a:pathLst>
              <a:path h="17145835" w="17145835">
                <a:moveTo>
                  <a:pt x="0" y="0"/>
                </a:moveTo>
                <a:lnTo>
                  <a:pt x="17145835" y="0"/>
                </a:lnTo>
                <a:lnTo>
                  <a:pt x="17145835" y="17145835"/>
                </a:lnTo>
                <a:lnTo>
                  <a:pt x="0" y="17145835"/>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429729" y="-1897367"/>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071561" y="-9365665"/>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970839" y="4708175"/>
            <a:ext cx="5291728" cy="4717019"/>
            <a:chOff x="0" y="0"/>
            <a:chExt cx="1393706" cy="1242343"/>
          </a:xfrm>
        </p:grpSpPr>
        <p:sp>
          <p:nvSpPr>
            <p:cNvPr name="Freeform 7" id="7"/>
            <p:cNvSpPr/>
            <p:nvPr/>
          </p:nvSpPr>
          <p:spPr>
            <a:xfrm flipH="false" flipV="false" rot="0">
              <a:off x="0" y="0"/>
              <a:ext cx="1393706" cy="1242342"/>
            </a:xfrm>
            <a:custGeom>
              <a:avLst/>
              <a:gdLst/>
              <a:ahLst/>
              <a:cxnLst/>
              <a:rect r="r" b="b" t="t" l="l"/>
              <a:pathLst>
                <a:path h="1242342" w="1393706">
                  <a:moveTo>
                    <a:pt x="74614" y="0"/>
                  </a:moveTo>
                  <a:lnTo>
                    <a:pt x="1319092" y="0"/>
                  </a:lnTo>
                  <a:cubicBezTo>
                    <a:pt x="1360300" y="0"/>
                    <a:pt x="1393706" y="33406"/>
                    <a:pt x="1393706" y="74614"/>
                  </a:cubicBezTo>
                  <a:lnTo>
                    <a:pt x="1393706" y="1167728"/>
                  </a:lnTo>
                  <a:cubicBezTo>
                    <a:pt x="1393706" y="1208937"/>
                    <a:pt x="1360300" y="1242342"/>
                    <a:pt x="1319092" y="1242342"/>
                  </a:cubicBezTo>
                  <a:lnTo>
                    <a:pt x="74614" y="1242342"/>
                  </a:lnTo>
                  <a:cubicBezTo>
                    <a:pt x="33406" y="1242342"/>
                    <a:pt x="0" y="1208937"/>
                    <a:pt x="0" y="1167728"/>
                  </a:cubicBezTo>
                  <a:lnTo>
                    <a:pt x="0" y="74614"/>
                  </a:lnTo>
                  <a:cubicBezTo>
                    <a:pt x="0" y="33406"/>
                    <a:pt x="33406" y="0"/>
                    <a:pt x="74614" y="0"/>
                  </a:cubicBezTo>
                  <a:close/>
                </a:path>
              </a:pathLst>
            </a:custGeom>
            <a:solidFill>
              <a:srgbClr val="FFFFFF">
                <a:alpha val="8627"/>
              </a:srgbClr>
            </a:solidFill>
          </p:spPr>
        </p:sp>
        <p:sp>
          <p:nvSpPr>
            <p:cNvPr name="TextBox 8" id="8"/>
            <p:cNvSpPr txBox="true"/>
            <p:nvPr/>
          </p:nvSpPr>
          <p:spPr>
            <a:xfrm>
              <a:off x="0" y="-38100"/>
              <a:ext cx="1393706" cy="128044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652413" y="-1813434"/>
            <a:ext cx="10986720" cy="10986720"/>
          </a:xfrm>
          <a:custGeom>
            <a:avLst/>
            <a:gdLst/>
            <a:ahLst/>
            <a:cxnLst/>
            <a:rect r="r" b="b" t="t" l="l"/>
            <a:pathLst>
              <a:path h="10986720" w="10986720">
                <a:moveTo>
                  <a:pt x="0" y="0"/>
                </a:moveTo>
                <a:lnTo>
                  <a:pt x="10986720" y="0"/>
                </a:lnTo>
                <a:lnTo>
                  <a:pt x="10986720" y="10986719"/>
                </a:lnTo>
                <a:lnTo>
                  <a:pt x="0" y="1098671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864914" y="-3463833"/>
            <a:ext cx="15769193" cy="15769193"/>
          </a:xfrm>
          <a:custGeom>
            <a:avLst/>
            <a:gdLst/>
            <a:ahLst/>
            <a:cxnLst/>
            <a:rect r="r" b="b" t="t" l="l"/>
            <a:pathLst>
              <a:path h="15769193" w="15769193">
                <a:moveTo>
                  <a:pt x="0" y="0"/>
                </a:moveTo>
                <a:lnTo>
                  <a:pt x="15769193" y="0"/>
                </a:lnTo>
                <a:lnTo>
                  <a:pt x="15769193" y="15769192"/>
                </a:lnTo>
                <a:lnTo>
                  <a:pt x="0" y="15769192"/>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AutoShape 11" id="11"/>
          <p:cNvSpPr/>
          <p:nvPr/>
        </p:nvSpPr>
        <p:spPr>
          <a:xfrm>
            <a:off x="634897" y="0"/>
            <a:ext cx="0" cy="11004235"/>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2" id="12"/>
          <p:cNvSpPr/>
          <p:nvPr/>
        </p:nvSpPr>
        <p:spPr>
          <a:xfrm flipH="true">
            <a:off x="8357749" y="9710011"/>
            <a:ext cx="10598861"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3" id="13"/>
          <p:cNvSpPr/>
          <p:nvPr/>
        </p:nvSpPr>
        <p:spPr>
          <a:xfrm>
            <a:off x="634897" y="675992"/>
            <a:ext cx="11004235"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14" id="14"/>
          <p:cNvSpPr/>
          <p:nvPr/>
        </p:nvSpPr>
        <p:spPr>
          <a:xfrm flipH="false" flipV="false" rot="0">
            <a:off x="-4427003" y="3214474"/>
            <a:ext cx="17145835" cy="17145835"/>
          </a:xfrm>
          <a:custGeom>
            <a:avLst/>
            <a:gdLst/>
            <a:ahLst/>
            <a:cxnLst/>
            <a:rect r="r" b="b" t="t" l="l"/>
            <a:pathLst>
              <a:path h="17145835" w="17145835">
                <a:moveTo>
                  <a:pt x="0" y="0"/>
                </a:moveTo>
                <a:lnTo>
                  <a:pt x="17145836" y="0"/>
                </a:lnTo>
                <a:lnTo>
                  <a:pt x="17145836" y="17145835"/>
                </a:lnTo>
                <a:lnTo>
                  <a:pt x="0" y="17145835"/>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nvGrpSpPr>
          <p:cNvPr name="Group 15" id="15"/>
          <p:cNvGrpSpPr/>
          <p:nvPr/>
        </p:nvGrpSpPr>
        <p:grpSpPr>
          <a:xfrm rot="0">
            <a:off x="1024863" y="4708175"/>
            <a:ext cx="5291728" cy="4717019"/>
            <a:chOff x="0" y="0"/>
            <a:chExt cx="1393706" cy="1242343"/>
          </a:xfrm>
        </p:grpSpPr>
        <p:sp>
          <p:nvSpPr>
            <p:cNvPr name="Freeform 16" id="16"/>
            <p:cNvSpPr/>
            <p:nvPr/>
          </p:nvSpPr>
          <p:spPr>
            <a:xfrm flipH="false" flipV="false" rot="0">
              <a:off x="0" y="0"/>
              <a:ext cx="1393706" cy="1242342"/>
            </a:xfrm>
            <a:custGeom>
              <a:avLst/>
              <a:gdLst/>
              <a:ahLst/>
              <a:cxnLst/>
              <a:rect r="r" b="b" t="t" l="l"/>
              <a:pathLst>
                <a:path h="1242342" w="1393706">
                  <a:moveTo>
                    <a:pt x="74614" y="0"/>
                  </a:moveTo>
                  <a:lnTo>
                    <a:pt x="1319092" y="0"/>
                  </a:lnTo>
                  <a:cubicBezTo>
                    <a:pt x="1360300" y="0"/>
                    <a:pt x="1393706" y="33406"/>
                    <a:pt x="1393706" y="74614"/>
                  </a:cubicBezTo>
                  <a:lnTo>
                    <a:pt x="1393706" y="1167728"/>
                  </a:lnTo>
                  <a:cubicBezTo>
                    <a:pt x="1393706" y="1208937"/>
                    <a:pt x="1360300" y="1242342"/>
                    <a:pt x="1319092" y="1242342"/>
                  </a:cubicBezTo>
                  <a:lnTo>
                    <a:pt x="74614" y="1242342"/>
                  </a:lnTo>
                  <a:cubicBezTo>
                    <a:pt x="33406" y="1242342"/>
                    <a:pt x="0" y="1208937"/>
                    <a:pt x="0" y="1167728"/>
                  </a:cubicBezTo>
                  <a:lnTo>
                    <a:pt x="0" y="74614"/>
                  </a:lnTo>
                  <a:cubicBezTo>
                    <a:pt x="0" y="33406"/>
                    <a:pt x="33406" y="0"/>
                    <a:pt x="74614" y="0"/>
                  </a:cubicBezTo>
                  <a:close/>
                </a:path>
              </a:pathLst>
            </a:custGeom>
            <a:solidFill>
              <a:srgbClr val="FFFFFF">
                <a:alpha val="8627"/>
              </a:srgbClr>
            </a:solidFill>
          </p:spPr>
        </p:sp>
        <p:sp>
          <p:nvSpPr>
            <p:cNvPr name="TextBox 17" id="17"/>
            <p:cNvSpPr txBox="true"/>
            <p:nvPr/>
          </p:nvSpPr>
          <p:spPr>
            <a:xfrm>
              <a:off x="0" y="-38100"/>
              <a:ext cx="1393706" cy="128044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6498136" y="4708175"/>
            <a:ext cx="5291728" cy="4717019"/>
            <a:chOff x="0" y="0"/>
            <a:chExt cx="1393706" cy="1242343"/>
          </a:xfrm>
        </p:grpSpPr>
        <p:sp>
          <p:nvSpPr>
            <p:cNvPr name="Freeform 19" id="19"/>
            <p:cNvSpPr/>
            <p:nvPr/>
          </p:nvSpPr>
          <p:spPr>
            <a:xfrm flipH="false" flipV="false" rot="0">
              <a:off x="0" y="0"/>
              <a:ext cx="1393706" cy="1242342"/>
            </a:xfrm>
            <a:custGeom>
              <a:avLst/>
              <a:gdLst/>
              <a:ahLst/>
              <a:cxnLst/>
              <a:rect r="r" b="b" t="t" l="l"/>
              <a:pathLst>
                <a:path h="1242342" w="1393706">
                  <a:moveTo>
                    <a:pt x="74614" y="0"/>
                  </a:moveTo>
                  <a:lnTo>
                    <a:pt x="1319092" y="0"/>
                  </a:lnTo>
                  <a:cubicBezTo>
                    <a:pt x="1360300" y="0"/>
                    <a:pt x="1393706" y="33406"/>
                    <a:pt x="1393706" y="74614"/>
                  </a:cubicBezTo>
                  <a:lnTo>
                    <a:pt x="1393706" y="1167728"/>
                  </a:lnTo>
                  <a:cubicBezTo>
                    <a:pt x="1393706" y="1208937"/>
                    <a:pt x="1360300" y="1242342"/>
                    <a:pt x="1319092" y="1242342"/>
                  </a:cubicBezTo>
                  <a:lnTo>
                    <a:pt x="74614" y="1242342"/>
                  </a:lnTo>
                  <a:cubicBezTo>
                    <a:pt x="33406" y="1242342"/>
                    <a:pt x="0" y="1208937"/>
                    <a:pt x="0" y="1167728"/>
                  </a:cubicBezTo>
                  <a:lnTo>
                    <a:pt x="0" y="74614"/>
                  </a:lnTo>
                  <a:cubicBezTo>
                    <a:pt x="0" y="33406"/>
                    <a:pt x="33406" y="0"/>
                    <a:pt x="74614" y="0"/>
                  </a:cubicBezTo>
                  <a:close/>
                </a:path>
              </a:pathLst>
            </a:custGeom>
            <a:solidFill>
              <a:srgbClr val="FFFFFF">
                <a:alpha val="8627"/>
              </a:srgbClr>
            </a:solidFill>
          </p:spPr>
        </p:sp>
        <p:sp>
          <p:nvSpPr>
            <p:cNvPr name="TextBox 20" id="20"/>
            <p:cNvSpPr txBox="true"/>
            <p:nvPr/>
          </p:nvSpPr>
          <p:spPr>
            <a:xfrm>
              <a:off x="0" y="-38100"/>
              <a:ext cx="1393706" cy="1280443"/>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698378" y="2530290"/>
            <a:ext cx="13806811" cy="1835150"/>
          </a:xfrm>
          <a:prstGeom prst="rect">
            <a:avLst/>
          </a:prstGeom>
        </p:spPr>
        <p:txBody>
          <a:bodyPr anchor="t" rtlCol="false" tIns="0" lIns="0" bIns="0" rIns="0">
            <a:spAutoFit/>
          </a:bodyPr>
          <a:lstStyle/>
          <a:p>
            <a:pPr algn="l">
              <a:lnSpc>
                <a:spcPts val="4900"/>
              </a:lnSpc>
              <a:spcBef>
                <a:spcPct val="0"/>
              </a:spcBef>
            </a:pPr>
            <a:r>
              <a:rPr lang="en-US" b="true" sz="3500">
                <a:solidFill>
                  <a:srgbClr val="FFFFFF"/>
                </a:solidFill>
                <a:latin typeface="HT Mosafer Rounded Bold"/>
                <a:ea typeface="HT Mosafer Rounded Bold"/>
                <a:cs typeface="HT Mosafer Rounded Bold"/>
                <a:sym typeface="HT Mosafer Rounded Bold"/>
              </a:rPr>
              <a:t>Many studies explored sensor and Bluetooth technologies for sports and health, but none directly addressed detecting missing gear inside gym bags.</a:t>
            </a:r>
          </a:p>
        </p:txBody>
      </p:sp>
      <p:grpSp>
        <p:nvGrpSpPr>
          <p:cNvPr name="Group 22" id="22"/>
          <p:cNvGrpSpPr/>
          <p:nvPr/>
        </p:nvGrpSpPr>
        <p:grpSpPr>
          <a:xfrm rot="0">
            <a:off x="6601095" y="5191948"/>
            <a:ext cx="4001379" cy="812800"/>
            <a:chOff x="0" y="0"/>
            <a:chExt cx="5335171" cy="1083733"/>
          </a:xfrm>
        </p:grpSpPr>
        <p:sp>
          <p:nvSpPr>
            <p:cNvPr name="Freeform 23" id="23"/>
            <p:cNvSpPr/>
            <p:nvPr/>
          </p:nvSpPr>
          <p:spPr>
            <a:xfrm flipH="false" flipV="false" rot="0">
              <a:off x="0" y="2892"/>
              <a:ext cx="527306" cy="493750"/>
            </a:xfrm>
            <a:custGeom>
              <a:avLst/>
              <a:gdLst/>
              <a:ahLst/>
              <a:cxnLst/>
              <a:rect r="r" b="b" t="t" l="l"/>
              <a:pathLst>
                <a:path h="493750" w="527306">
                  <a:moveTo>
                    <a:pt x="0" y="0"/>
                  </a:moveTo>
                  <a:lnTo>
                    <a:pt x="527306" y="0"/>
                  </a:lnTo>
                  <a:lnTo>
                    <a:pt x="527306" y="493750"/>
                  </a:lnTo>
                  <a:lnTo>
                    <a:pt x="0" y="4937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616206" y="-95250"/>
              <a:ext cx="4718966" cy="1178983"/>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HS Gold Bold"/>
                  <a:ea typeface="HS Gold Bold"/>
                  <a:cs typeface="HS Gold Bold"/>
                  <a:sym typeface="HS Gold Bold"/>
                </a:rPr>
                <a:t>Same hardware, different applications:</a:t>
              </a:r>
            </a:p>
          </p:txBody>
        </p:sp>
      </p:grpSp>
      <p:sp>
        <p:nvSpPr>
          <p:cNvPr name="TextBox 25" id="25"/>
          <p:cNvSpPr txBox="true"/>
          <p:nvPr/>
        </p:nvSpPr>
        <p:spPr>
          <a:xfrm rot="0">
            <a:off x="16446876" y="8872481"/>
            <a:ext cx="2423097" cy="638289"/>
          </a:xfrm>
          <a:prstGeom prst="rect">
            <a:avLst/>
          </a:prstGeom>
        </p:spPr>
        <p:txBody>
          <a:bodyPr anchor="t" rtlCol="false" tIns="0" lIns="0" bIns="0" rIns="0">
            <a:spAutoFit/>
          </a:bodyPr>
          <a:lstStyle/>
          <a:p>
            <a:pPr algn="ctr">
              <a:lnSpc>
                <a:spcPts val="4718"/>
              </a:lnSpc>
            </a:pPr>
            <a:r>
              <a:rPr lang="en-US" b="true" sz="3370">
                <a:solidFill>
                  <a:srgbClr val="FFFFFF"/>
                </a:solidFill>
                <a:latin typeface="HS Gold Bold"/>
                <a:ea typeface="HS Gold Bold"/>
                <a:cs typeface="HS Gold Bold"/>
                <a:sym typeface="HS Gold Bold"/>
              </a:rPr>
              <a:t>8</a:t>
            </a:r>
          </a:p>
        </p:txBody>
      </p:sp>
      <p:grpSp>
        <p:nvGrpSpPr>
          <p:cNvPr name="Group 26" id="26"/>
          <p:cNvGrpSpPr/>
          <p:nvPr/>
        </p:nvGrpSpPr>
        <p:grpSpPr>
          <a:xfrm rot="0">
            <a:off x="1250719" y="5191948"/>
            <a:ext cx="4255358" cy="855330"/>
            <a:chOff x="0" y="0"/>
            <a:chExt cx="5673810" cy="1140440"/>
          </a:xfrm>
        </p:grpSpPr>
        <p:sp>
          <p:nvSpPr>
            <p:cNvPr name="Freeform 27" id="27"/>
            <p:cNvSpPr/>
            <p:nvPr/>
          </p:nvSpPr>
          <p:spPr>
            <a:xfrm flipH="false" flipV="false" rot="0">
              <a:off x="0" y="0"/>
              <a:ext cx="527306" cy="493750"/>
            </a:xfrm>
            <a:custGeom>
              <a:avLst/>
              <a:gdLst/>
              <a:ahLst/>
              <a:cxnLst/>
              <a:rect r="r" b="b" t="t" l="l"/>
              <a:pathLst>
                <a:path h="493750" w="527306">
                  <a:moveTo>
                    <a:pt x="0" y="0"/>
                  </a:moveTo>
                  <a:lnTo>
                    <a:pt x="527306" y="0"/>
                  </a:lnTo>
                  <a:lnTo>
                    <a:pt x="527306" y="493750"/>
                  </a:lnTo>
                  <a:lnTo>
                    <a:pt x="0" y="4937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8" id="28"/>
            <p:cNvSpPr txBox="true"/>
            <p:nvPr/>
          </p:nvSpPr>
          <p:spPr>
            <a:xfrm rot="0">
              <a:off x="621739" y="-38543"/>
              <a:ext cx="5052071" cy="1178983"/>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HS Gold Bold"/>
                  <a:ea typeface="HS Gold Bold"/>
                  <a:cs typeface="HS Gold Bold"/>
                  <a:sym typeface="HS Gold Bold"/>
                </a:rPr>
                <a:t>Similar solutions, different goals:</a:t>
              </a:r>
            </a:p>
          </p:txBody>
        </p:sp>
      </p:grpSp>
      <p:sp>
        <p:nvSpPr>
          <p:cNvPr name="TextBox 29" id="29"/>
          <p:cNvSpPr txBox="true"/>
          <p:nvPr/>
        </p:nvSpPr>
        <p:spPr>
          <a:xfrm rot="0">
            <a:off x="1561007" y="6090138"/>
            <a:ext cx="4594229" cy="3041650"/>
          </a:xfrm>
          <a:prstGeom prst="rect">
            <a:avLst/>
          </a:prstGeom>
        </p:spPr>
        <p:txBody>
          <a:bodyPr anchor="t" rtlCol="false" tIns="0" lIns="0" bIns="0" rIns="0">
            <a:spAutoFit/>
          </a:bodyPr>
          <a:lstStyle/>
          <a:p>
            <a:pPr algn="l" marL="539749" indent="-269875" lvl="1">
              <a:lnSpc>
                <a:spcPts val="3499"/>
              </a:lnSpc>
              <a:spcBef>
                <a:spcPct val="0"/>
              </a:spcBef>
              <a:buFont typeface="Arial"/>
              <a:buChar char="•"/>
            </a:pPr>
            <a:r>
              <a:rPr lang="en-US" sz="2499">
                <a:solidFill>
                  <a:srgbClr val="FFFFFF"/>
                </a:solidFill>
                <a:latin typeface="HT Mosafer Rounded"/>
                <a:ea typeface="HT Mosafer Rounded"/>
                <a:cs typeface="HT Mosafer Rounded"/>
                <a:sym typeface="HT Mosafer Rounded"/>
              </a:rPr>
              <a:t>Bousselmi et al. used load cells for performance tracking, not gear detection.</a:t>
            </a:r>
          </a:p>
          <a:p>
            <a:pPr algn="l" marL="539749" indent="-269875" lvl="1">
              <a:lnSpc>
                <a:spcPts val="3499"/>
              </a:lnSpc>
              <a:spcBef>
                <a:spcPct val="0"/>
              </a:spcBef>
              <a:buFont typeface="Arial"/>
              <a:buChar char="•"/>
            </a:pPr>
            <a:r>
              <a:rPr lang="en-US" sz="2499">
                <a:solidFill>
                  <a:srgbClr val="FFFFFF"/>
                </a:solidFill>
                <a:latin typeface="HT Mosafer Rounded"/>
                <a:ea typeface="HT Mosafer Rounded"/>
                <a:cs typeface="HT Mosafer Rounded"/>
                <a:sym typeface="HT Mosafer Rounded"/>
              </a:rPr>
              <a:t>Hettiarachchi built an IoT gym tracker for body weight, not equipment management.</a:t>
            </a:r>
          </a:p>
        </p:txBody>
      </p:sp>
      <p:sp>
        <p:nvSpPr>
          <p:cNvPr name="TextBox 30" id="30"/>
          <p:cNvSpPr txBox="true"/>
          <p:nvPr/>
        </p:nvSpPr>
        <p:spPr>
          <a:xfrm rot="0">
            <a:off x="6909376" y="6056334"/>
            <a:ext cx="4469247" cy="3041650"/>
          </a:xfrm>
          <a:prstGeom prst="rect">
            <a:avLst/>
          </a:prstGeom>
        </p:spPr>
        <p:txBody>
          <a:bodyPr anchor="t" rtlCol="false" tIns="0" lIns="0" bIns="0" rIns="0">
            <a:spAutoFit/>
          </a:bodyPr>
          <a:lstStyle/>
          <a:p>
            <a:pPr algn="l" marL="539749" indent="-269875" lvl="1">
              <a:lnSpc>
                <a:spcPts val="3499"/>
              </a:lnSpc>
              <a:spcBef>
                <a:spcPct val="0"/>
              </a:spcBef>
              <a:buFont typeface="Arial"/>
              <a:buChar char="•"/>
            </a:pPr>
            <a:r>
              <a:rPr lang="en-US" sz="2499">
                <a:solidFill>
                  <a:srgbClr val="FFFFFF"/>
                </a:solidFill>
                <a:latin typeface="HT Mosafer Rounded"/>
                <a:ea typeface="HT Mosafer Rounded"/>
                <a:cs typeface="HT Mosafer Rounded"/>
                <a:sym typeface="HT Mosafer Rounded"/>
              </a:rPr>
              <a:t>R</a:t>
            </a:r>
            <a:r>
              <a:rPr lang="en-US" sz="2499">
                <a:solidFill>
                  <a:srgbClr val="FFFFFF"/>
                </a:solidFill>
                <a:latin typeface="HT Mosafer Rounded"/>
                <a:ea typeface="HT Mosafer Rounded"/>
                <a:cs typeface="HT Mosafer Rounded"/>
                <a:sym typeface="HT Mosafer Rounded"/>
              </a:rPr>
              <a:t>obotique.tech used HX711 + ESP32 for health-focused weight tracking.</a:t>
            </a:r>
          </a:p>
          <a:p>
            <a:pPr algn="l" marL="539749" indent="-269875" lvl="1">
              <a:lnSpc>
                <a:spcPts val="3499"/>
              </a:lnSpc>
              <a:spcBef>
                <a:spcPct val="0"/>
              </a:spcBef>
              <a:buFont typeface="Arial"/>
              <a:buChar char="•"/>
            </a:pPr>
            <a:r>
              <a:rPr lang="en-US" sz="2499">
                <a:solidFill>
                  <a:srgbClr val="FFFFFF"/>
                </a:solidFill>
                <a:latin typeface="HT Mosafer Rounded"/>
                <a:ea typeface="HT Mosafer Rounded"/>
                <a:cs typeface="HT Mosafer Rounded"/>
                <a:sym typeface="HT Mosafer Rounded"/>
              </a:rPr>
              <a:t>Nordic’s Gymplanner used BLE to monitor equipment usage, not what's inside bags.</a:t>
            </a:r>
          </a:p>
        </p:txBody>
      </p:sp>
      <p:grpSp>
        <p:nvGrpSpPr>
          <p:cNvPr name="Group 31" id="31"/>
          <p:cNvGrpSpPr/>
          <p:nvPr/>
        </p:nvGrpSpPr>
        <p:grpSpPr>
          <a:xfrm rot="0">
            <a:off x="12228014" y="5174429"/>
            <a:ext cx="4001379" cy="812800"/>
            <a:chOff x="0" y="0"/>
            <a:chExt cx="5335171" cy="1083733"/>
          </a:xfrm>
        </p:grpSpPr>
        <p:sp>
          <p:nvSpPr>
            <p:cNvPr name="Freeform 32" id="32"/>
            <p:cNvSpPr/>
            <p:nvPr/>
          </p:nvSpPr>
          <p:spPr>
            <a:xfrm flipH="false" flipV="false" rot="0">
              <a:off x="0" y="2892"/>
              <a:ext cx="527306" cy="493750"/>
            </a:xfrm>
            <a:custGeom>
              <a:avLst/>
              <a:gdLst/>
              <a:ahLst/>
              <a:cxnLst/>
              <a:rect r="r" b="b" t="t" l="l"/>
              <a:pathLst>
                <a:path h="493750" w="527306">
                  <a:moveTo>
                    <a:pt x="0" y="0"/>
                  </a:moveTo>
                  <a:lnTo>
                    <a:pt x="527306" y="0"/>
                  </a:lnTo>
                  <a:lnTo>
                    <a:pt x="527306" y="493750"/>
                  </a:lnTo>
                  <a:lnTo>
                    <a:pt x="0" y="4937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3" id="33"/>
            <p:cNvSpPr txBox="true"/>
            <p:nvPr/>
          </p:nvSpPr>
          <p:spPr>
            <a:xfrm rot="0">
              <a:off x="616206" y="-95250"/>
              <a:ext cx="4718966" cy="1178983"/>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HS Gold Bold"/>
                  <a:ea typeface="HS Gold Bold"/>
                  <a:cs typeface="HS Gold Bold"/>
                  <a:sym typeface="HS Gold Bold"/>
                </a:rPr>
                <a:t>D</a:t>
              </a:r>
              <a:r>
                <a:rPr lang="en-US" b="true" sz="2499">
                  <a:solidFill>
                    <a:srgbClr val="FFFFFF"/>
                  </a:solidFill>
                  <a:latin typeface="HS Gold Bold"/>
                  <a:ea typeface="HS Gold Bold"/>
                  <a:cs typeface="HS Gold Bold"/>
                  <a:sym typeface="HS Gold Bold"/>
                </a:rPr>
                <a:t>ifferent solutions, same goal:</a:t>
              </a:r>
            </a:p>
          </p:txBody>
        </p:sp>
      </p:grpSp>
      <p:sp>
        <p:nvSpPr>
          <p:cNvPr name="TextBox 34" id="34"/>
          <p:cNvSpPr txBox="true"/>
          <p:nvPr/>
        </p:nvSpPr>
        <p:spPr>
          <a:xfrm rot="0">
            <a:off x="12380414" y="5922045"/>
            <a:ext cx="4613960" cy="3336255"/>
          </a:xfrm>
          <a:prstGeom prst="rect">
            <a:avLst/>
          </a:prstGeom>
        </p:spPr>
        <p:txBody>
          <a:bodyPr anchor="t" rtlCol="false" tIns="0" lIns="0" bIns="0" rIns="0">
            <a:spAutoFit/>
          </a:bodyPr>
          <a:lstStyle/>
          <a:p>
            <a:pPr algn="l" marL="515744" indent="-257872" lvl="1">
              <a:lnSpc>
                <a:spcPts val="3344"/>
              </a:lnSpc>
              <a:spcBef>
                <a:spcPct val="0"/>
              </a:spcBef>
              <a:buFont typeface="Arial"/>
              <a:buChar char="•"/>
            </a:pPr>
            <a:r>
              <a:rPr lang="en-US" sz="2388">
                <a:solidFill>
                  <a:srgbClr val="FFFFFF"/>
                </a:solidFill>
                <a:latin typeface="HT Mosafer Rounded"/>
                <a:ea typeface="HT Mosafer Rounded"/>
                <a:cs typeface="HT Mosafer Rounded"/>
                <a:sym typeface="HT Mosafer Rounded"/>
              </a:rPr>
              <a:t>Singh &amp; Nigam used RFID t</a:t>
            </a:r>
            <a:r>
              <a:rPr lang="en-US" sz="2388">
                <a:solidFill>
                  <a:srgbClr val="FFFFFF"/>
                </a:solidFill>
                <a:latin typeface="HT Mosafer Rounded"/>
                <a:ea typeface="HT Mosafer Rounded"/>
                <a:cs typeface="HT Mosafer Rounded"/>
                <a:sym typeface="HT Mosafer Rounded"/>
              </a:rPr>
              <a:t>o detect missing items in school bags.</a:t>
            </a:r>
          </a:p>
          <a:p>
            <a:pPr algn="l" marL="515744" indent="-257872" lvl="1">
              <a:lnSpc>
                <a:spcPts val="3344"/>
              </a:lnSpc>
              <a:spcBef>
                <a:spcPct val="0"/>
              </a:spcBef>
              <a:buFont typeface="Arial"/>
              <a:buChar char="•"/>
            </a:pPr>
            <a:r>
              <a:rPr lang="en-US" sz="2388">
                <a:solidFill>
                  <a:srgbClr val="FFFFFF"/>
                </a:solidFill>
                <a:latin typeface="HT Mosafer Rounded"/>
                <a:ea typeface="HT Mosafer Rounded"/>
                <a:cs typeface="HT Mosafer Rounded"/>
                <a:sym typeface="HT Mosafer Rounded"/>
              </a:rPr>
              <a:t>Lenovo’s smart backpack included sensors but lacked weight-based tracking.</a:t>
            </a:r>
          </a:p>
          <a:p>
            <a:pPr algn="l" marL="515744" indent="-257872" lvl="1">
              <a:lnSpc>
                <a:spcPts val="3344"/>
              </a:lnSpc>
              <a:spcBef>
                <a:spcPct val="0"/>
              </a:spcBef>
              <a:buFont typeface="Arial"/>
              <a:buChar char="•"/>
            </a:pPr>
            <a:r>
              <a:rPr lang="en-US" sz="2388">
                <a:solidFill>
                  <a:srgbClr val="FFFFFF"/>
                </a:solidFill>
                <a:latin typeface="HT Mosafer Rounded"/>
                <a:ea typeface="HT Mosafer Rounded"/>
                <a:cs typeface="HT Mosafer Rounded"/>
                <a:sym typeface="HT Mosafer Rounded"/>
              </a:rPr>
              <a:t>Sma</a:t>
            </a:r>
            <a:r>
              <a:rPr lang="en-US" sz="2388">
                <a:solidFill>
                  <a:srgbClr val="FFFFFF"/>
                </a:solidFill>
                <a:latin typeface="HT Mosafer Rounded"/>
                <a:ea typeface="HT Mosafer Rounded"/>
                <a:cs typeface="HT Mosafer Rounded"/>
                <a:sym typeface="HT Mosafer Rounded"/>
              </a:rPr>
              <a:t>rt lockers check gear presence but are not portable.</a:t>
            </a:r>
          </a:p>
        </p:txBody>
      </p:sp>
      <p:sp>
        <p:nvSpPr>
          <p:cNvPr name="TextBox 35" id="35"/>
          <p:cNvSpPr txBox="true"/>
          <p:nvPr/>
        </p:nvSpPr>
        <p:spPr>
          <a:xfrm rot="0">
            <a:off x="1090106" y="1548719"/>
            <a:ext cx="5287890" cy="958850"/>
          </a:xfrm>
          <a:prstGeom prst="rect">
            <a:avLst/>
          </a:prstGeom>
        </p:spPr>
        <p:txBody>
          <a:bodyPr anchor="t" rtlCol="false" tIns="0" lIns="0" bIns="0" rIns="0">
            <a:spAutoFit/>
          </a:bodyPr>
          <a:lstStyle/>
          <a:p>
            <a:pPr algn="l">
              <a:lnSpc>
                <a:spcPts val="7000"/>
              </a:lnSpc>
            </a:pPr>
            <a:r>
              <a:rPr lang="en-US" b="true" sz="5000">
                <a:solidFill>
                  <a:srgbClr val="FFFFFF"/>
                </a:solidFill>
                <a:latin typeface="HS Gold Bold"/>
                <a:ea typeface="HS Gold Bold"/>
                <a:cs typeface="HS Gold Bold"/>
                <a:sym typeface="HS Gold Bold"/>
              </a:rPr>
              <a:t>Related Work</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4694918" y="2596965"/>
            <a:ext cx="17145835" cy="17145835"/>
          </a:xfrm>
          <a:custGeom>
            <a:avLst/>
            <a:gdLst/>
            <a:ahLst/>
            <a:cxnLst/>
            <a:rect r="r" b="b" t="t" l="l"/>
            <a:pathLst>
              <a:path h="17145835" w="17145835">
                <a:moveTo>
                  <a:pt x="0" y="0"/>
                </a:moveTo>
                <a:lnTo>
                  <a:pt x="17145835" y="0"/>
                </a:lnTo>
                <a:lnTo>
                  <a:pt x="17145835" y="17145835"/>
                </a:lnTo>
                <a:lnTo>
                  <a:pt x="0" y="17145835"/>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47318" y="2749365"/>
            <a:ext cx="17145835" cy="17145835"/>
          </a:xfrm>
          <a:custGeom>
            <a:avLst/>
            <a:gdLst/>
            <a:ahLst/>
            <a:cxnLst/>
            <a:rect r="r" b="b" t="t" l="l"/>
            <a:pathLst>
              <a:path h="17145835" w="17145835">
                <a:moveTo>
                  <a:pt x="0" y="0"/>
                </a:moveTo>
                <a:lnTo>
                  <a:pt x="17145835" y="0"/>
                </a:lnTo>
                <a:lnTo>
                  <a:pt x="17145835" y="17145835"/>
                </a:lnTo>
                <a:lnTo>
                  <a:pt x="0" y="17145835"/>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900272" y="5143500"/>
            <a:ext cx="17145835" cy="17145835"/>
          </a:xfrm>
          <a:custGeom>
            <a:avLst/>
            <a:gdLst/>
            <a:ahLst/>
            <a:cxnLst/>
            <a:rect r="r" b="b" t="t" l="l"/>
            <a:pathLst>
              <a:path h="17145835" w="17145835">
                <a:moveTo>
                  <a:pt x="0" y="0"/>
                </a:moveTo>
                <a:lnTo>
                  <a:pt x="17145835" y="0"/>
                </a:lnTo>
                <a:lnTo>
                  <a:pt x="17145835" y="17145835"/>
                </a:lnTo>
                <a:lnTo>
                  <a:pt x="0" y="17145835"/>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8674" y="0"/>
            <a:ext cx="10250459" cy="10250459"/>
          </a:xfrm>
          <a:custGeom>
            <a:avLst/>
            <a:gdLst/>
            <a:ahLst/>
            <a:cxnLst/>
            <a:rect r="r" b="b" t="t" l="l"/>
            <a:pathLst>
              <a:path h="10250459" w="10250459">
                <a:moveTo>
                  <a:pt x="0" y="0"/>
                </a:moveTo>
                <a:lnTo>
                  <a:pt x="10250459" y="0"/>
                </a:lnTo>
                <a:lnTo>
                  <a:pt x="10250459" y="10250459"/>
                </a:lnTo>
                <a:lnTo>
                  <a:pt x="0" y="10250459"/>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429729" y="-1897367"/>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864914" y="-3572098"/>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8">
              <a:alphaModFix amt="25000"/>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3294804" y="0"/>
            <a:ext cx="15769193" cy="15769193"/>
          </a:xfrm>
          <a:custGeom>
            <a:avLst/>
            <a:gdLst/>
            <a:ahLst/>
            <a:cxnLst/>
            <a:rect r="r" b="b" t="t" l="l"/>
            <a:pathLst>
              <a:path h="15769193" w="15769193">
                <a:moveTo>
                  <a:pt x="0" y="0"/>
                </a:moveTo>
                <a:lnTo>
                  <a:pt x="15769193" y="0"/>
                </a:lnTo>
                <a:lnTo>
                  <a:pt x="15769193" y="15769193"/>
                </a:lnTo>
                <a:lnTo>
                  <a:pt x="0" y="15769193"/>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071561" y="-9365665"/>
            <a:ext cx="15769193" cy="15769193"/>
          </a:xfrm>
          <a:custGeom>
            <a:avLst/>
            <a:gdLst/>
            <a:ahLst/>
            <a:cxnLst/>
            <a:rect r="r" b="b" t="t" l="l"/>
            <a:pathLst>
              <a:path h="15769193" w="15769193">
                <a:moveTo>
                  <a:pt x="0" y="0"/>
                </a:moveTo>
                <a:lnTo>
                  <a:pt x="15769192" y="0"/>
                </a:lnTo>
                <a:lnTo>
                  <a:pt x="15769192" y="15769193"/>
                </a:lnTo>
                <a:lnTo>
                  <a:pt x="0" y="15769193"/>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AutoShape 10" id="10"/>
          <p:cNvSpPr/>
          <p:nvPr/>
        </p:nvSpPr>
        <p:spPr>
          <a:xfrm>
            <a:off x="634897" y="0"/>
            <a:ext cx="0" cy="11004235"/>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1" id="11"/>
          <p:cNvSpPr/>
          <p:nvPr/>
        </p:nvSpPr>
        <p:spPr>
          <a:xfrm flipH="true">
            <a:off x="8348706" y="9511055"/>
            <a:ext cx="10598861"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AutoShape 12" id="12"/>
          <p:cNvSpPr/>
          <p:nvPr/>
        </p:nvSpPr>
        <p:spPr>
          <a:xfrm>
            <a:off x="634897" y="675992"/>
            <a:ext cx="11004235" cy="0"/>
          </a:xfrm>
          <a:prstGeom prst="line">
            <a:avLst/>
          </a:prstGeom>
          <a:ln cap="flat" w="9525">
            <a:gradFill>
              <a:gsLst>
                <a:gs pos="0">
                  <a:srgbClr val="338ACA">
                    <a:alpha val="100000"/>
                  </a:srgbClr>
                </a:gs>
                <a:gs pos="100000">
                  <a:srgbClr val="338ACA">
                    <a:alpha val="0"/>
                  </a:srgbClr>
                </a:gs>
              </a:gsLst>
              <a:lin ang="0"/>
            </a:gradFill>
            <a:prstDash val="solid"/>
            <a:headEnd type="none" len="sm" w="sm"/>
            <a:tailEnd type="none" len="sm" w="sm"/>
          </a:ln>
        </p:spPr>
      </p:sp>
      <p:sp>
        <p:nvSpPr>
          <p:cNvPr name="Freeform 13" id="13"/>
          <p:cNvSpPr/>
          <p:nvPr/>
        </p:nvSpPr>
        <p:spPr>
          <a:xfrm flipH="false" flipV="false" rot="0">
            <a:off x="1388674" y="5616070"/>
            <a:ext cx="359974" cy="372154"/>
          </a:xfrm>
          <a:custGeom>
            <a:avLst/>
            <a:gdLst/>
            <a:ahLst/>
            <a:cxnLst/>
            <a:rect r="r" b="b" t="t" l="l"/>
            <a:pathLst>
              <a:path h="372154" w="359974">
                <a:moveTo>
                  <a:pt x="0" y="0"/>
                </a:moveTo>
                <a:lnTo>
                  <a:pt x="359974" y="0"/>
                </a:lnTo>
                <a:lnTo>
                  <a:pt x="359974" y="372153"/>
                </a:lnTo>
                <a:lnTo>
                  <a:pt x="0" y="3721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1028700" y="2568079"/>
            <a:ext cx="11680173" cy="1941181"/>
          </a:xfrm>
          <a:prstGeom prst="rect">
            <a:avLst/>
          </a:prstGeom>
        </p:spPr>
        <p:txBody>
          <a:bodyPr anchor="t" rtlCol="false" tIns="0" lIns="0" bIns="0" rIns="0">
            <a:spAutoFit/>
          </a:bodyPr>
          <a:lstStyle/>
          <a:p>
            <a:pPr algn="l">
              <a:lnSpc>
                <a:spcPts val="5304"/>
              </a:lnSpc>
            </a:pPr>
            <a:r>
              <a:rPr lang="en-US" sz="3120" b="true">
                <a:solidFill>
                  <a:srgbClr val="FFFFFF"/>
                </a:solidFill>
                <a:latin typeface="HT Mosafer Rounded Bold"/>
                <a:ea typeface="HT Mosafer Rounded Bold"/>
                <a:cs typeface="HT Mosafer Rounded Bold"/>
                <a:sym typeface="HT Mosafer Rounded Bold"/>
              </a:rPr>
              <a:t>Technique we used : </a:t>
            </a:r>
          </a:p>
          <a:p>
            <a:pPr algn="l">
              <a:lnSpc>
                <a:spcPts val="5304"/>
              </a:lnSpc>
            </a:pPr>
            <a:r>
              <a:rPr lang="en-US" sz="3120">
                <a:solidFill>
                  <a:srgbClr val="FFFFFF"/>
                </a:solidFill>
                <a:latin typeface="HT Mosafer Rounded"/>
                <a:ea typeface="HT Mosafer Rounded"/>
                <a:cs typeface="HT Mosafer Rounded"/>
                <a:sym typeface="HT Mosafer Rounded"/>
              </a:rPr>
              <a:t>We used </a:t>
            </a:r>
            <a:r>
              <a:rPr lang="en-US" b="true" sz="3120">
                <a:solidFill>
                  <a:srgbClr val="FFFFFF"/>
                </a:solidFill>
                <a:latin typeface="HT Mosafer Rounded Bold"/>
                <a:ea typeface="HT Mosafer Rounded Bold"/>
                <a:cs typeface="HT Mosafer Rounded Bold"/>
                <a:sym typeface="HT Mosafer Rounded Bold"/>
              </a:rPr>
              <a:t>questionnaires</a:t>
            </a:r>
            <a:r>
              <a:rPr lang="en-US" sz="3120">
                <a:solidFill>
                  <a:srgbClr val="FFFFFF"/>
                </a:solidFill>
                <a:latin typeface="HT Mosafer Rounded"/>
                <a:ea typeface="HT Mosafer Rounded"/>
                <a:cs typeface="HT Mosafer Rounded"/>
                <a:sym typeface="HT Mosafer Rounded"/>
              </a:rPr>
              <a:t> to</a:t>
            </a:r>
            <a:r>
              <a:rPr lang="en-US" sz="3120">
                <a:solidFill>
                  <a:srgbClr val="FFFFFF"/>
                </a:solidFill>
                <a:latin typeface="HT Mosafer Rounded"/>
                <a:ea typeface="HT Mosafer Rounded"/>
                <a:cs typeface="HT Mosafer Rounded"/>
                <a:sym typeface="HT Mosafer Rounded"/>
              </a:rPr>
              <a:t> </a:t>
            </a:r>
            <a:r>
              <a:rPr lang="en-US" sz="3120">
                <a:solidFill>
                  <a:srgbClr val="FFFFFF"/>
                </a:solidFill>
                <a:latin typeface="HT Mosafer Rounded"/>
                <a:ea typeface="HT Mosafer Rounded"/>
                <a:cs typeface="HT Mosafer Rounded"/>
                <a:sym typeface="HT Mosafer Rounded"/>
              </a:rPr>
              <a:t>collect requirements from potential users, specifically powerlifters.</a:t>
            </a:r>
          </a:p>
        </p:txBody>
      </p:sp>
      <p:sp>
        <p:nvSpPr>
          <p:cNvPr name="TextBox 15" id="15"/>
          <p:cNvSpPr txBox="true"/>
          <p:nvPr/>
        </p:nvSpPr>
        <p:spPr>
          <a:xfrm rot="0">
            <a:off x="1028700" y="1369799"/>
            <a:ext cx="10151982" cy="958850"/>
          </a:xfrm>
          <a:prstGeom prst="rect">
            <a:avLst/>
          </a:prstGeom>
        </p:spPr>
        <p:txBody>
          <a:bodyPr anchor="t" rtlCol="false" tIns="0" lIns="0" bIns="0" rIns="0">
            <a:spAutoFit/>
          </a:bodyPr>
          <a:lstStyle/>
          <a:p>
            <a:pPr algn="l">
              <a:lnSpc>
                <a:spcPts val="7000"/>
              </a:lnSpc>
            </a:pPr>
            <a:r>
              <a:rPr lang="en-US" b="true" sz="5000">
                <a:solidFill>
                  <a:srgbClr val="FFFFFF"/>
                </a:solidFill>
                <a:latin typeface="HS Gold Bold"/>
                <a:ea typeface="HS Gold Bold"/>
                <a:cs typeface="HS Gold Bold"/>
                <a:sym typeface="HS Gold Bold"/>
              </a:rPr>
              <a:t> Requirement Elicitation Techniques </a:t>
            </a:r>
          </a:p>
        </p:txBody>
      </p:sp>
      <p:sp>
        <p:nvSpPr>
          <p:cNvPr name="TextBox 16" id="16"/>
          <p:cNvSpPr txBox="true"/>
          <p:nvPr/>
        </p:nvSpPr>
        <p:spPr>
          <a:xfrm rot="0">
            <a:off x="16446876" y="8872481"/>
            <a:ext cx="2423097" cy="638289"/>
          </a:xfrm>
          <a:prstGeom prst="rect">
            <a:avLst/>
          </a:prstGeom>
        </p:spPr>
        <p:txBody>
          <a:bodyPr anchor="t" rtlCol="false" tIns="0" lIns="0" bIns="0" rIns="0">
            <a:spAutoFit/>
          </a:bodyPr>
          <a:lstStyle/>
          <a:p>
            <a:pPr algn="ctr">
              <a:lnSpc>
                <a:spcPts val="4718"/>
              </a:lnSpc>
            </a:pPr>
            <a:r>
              <a:rPr lang="en-US" b="true" sz="3370">
                <a:solidFill>
                  <a:srgbClr val="FFFFFF"/>
                </a:solidFill>
                <a:latin typeface="HS Gold Bold"/>
                <a:ea typeface="HS Gold Bold"/>
                <a:cs typeface="HS Gold Bold"/>
                <a:sym typeface="HS Gold Bold"/>
              </a:rPr>
              <a:t>9</a:t>
            </a:r>
          </a:p>
        </p:txBody>
      </p:sp>
      <p:sp>
        <p:nvSpPr>
          <p:cNvPr name="TextBox 17" id="17"/>
          <p:cNvSpPr txBox="true"/>
          <p:nvPr/>
        </p:nvSpPr>
        <p:spPr>
          <a:xfrm rot="0">
            <a:off x="1028700" y="4748689"/>
            <a:ext cx="3470812" cy="610206"/>
          </a:xfrm>
          <a:prstGeom prst="rect">
            <a:avLst/>
          </a:prstGeom>
        </p:spPr>
        <p:txBody>
          <a:bodyPr anchor="t" rtlCol="false" tIns="0" lIns="0" bIns="0" rIns="0">
            <a:spAutoFit/>
          </a:bodyPr>
          <a:lstStyle/>
          <a:p>
            <a:pPr algn="l">
              <a:lnSpc>
                <a:spcPts val="5304"/>
              </a:lnSpc>
            </a:pPr>
            <a:r>
              <a:rPr lang="en-US" b="true" sz="3120">
                <a:solidFill>
                  <a:srgbClr val="FFFFFF"/>
                </a:solidFill>
                <a:latin typeface="HT Mosafer Rounded Bold"/>
                <a:ea typeface="HT Mosafer Rounded Bold"/>
                <a:cs typeface="HT Mosafer Rounded Bold"/>
                <a:sym typeface="HT Mosafer Rounded Bold"/>
              </a:rPr>
              <a:t>Why this method?</a:t>
            </a:r>
          </a:p>
        </p:txBody>
      </p:sp>
      <p:sp>
        <p:nvSpPr>
          <p:cNvPr name="TextBox 18" id="18"/>
          <p:cNvSpPr txBox="true"/>
          <p:nvPr/>
        </p:nvSpPr>
        <p:spPr>
          <a:xfrm rot="0">
            <a:off x="1883819" y="5515897"/>
            <a:ext cx="8613193" cy="2276471"/>
          </a:xfrm>
          <a:prstGeom prst="rect">
            <a:avLst/>
          </a:prstGeom>
        </p:spPr>
        <p:txBody>
          <a:bodyPr anchor="t" rtlCol="false" tIns="0" lIns="0" bIns="0" rIns="0">
            <a:spAutoFit/>
          </a:bodyPr>
          <a:lstStyle/>
          <a:p>
            <a:pPr algn="l">
              <a:lnSpc>
                <a:spcPts val="4590"/>
              </a:lnSpc>
            </a:pPr>
            <a:r>
              <a:rPr lang="en-US" sz="2700">
                <a:solidFill>
                  <a:srgbClr val="FFFFFF"/>
                </a:solidFill>
                <a:latin typeface="HT Mosafer Rounded"/>
                <a:ea typeface="HT Mosafer Rounded"/>
                <a:cs typeface="HT Mosafer Rounded"/>
                <a:sym typeface="HT Mosafer Rounded"/>
              </a:rPr>
              <a:t>Fast and easy to distribute.</a:t>
            </a:r>
          </a:p>
          <a:p>
            <a:pPr algn="l">
              <a:lnSpc>
                <a:spcPts val="4590"/>
              </a:lnSpc>
            </a:pPr>
            <a:r>
              <a:rPr lang="en-US" sz="2700">
                <a:solidFill>
                  <a:srgbClr val="FFFFFF"/>
                </a:solidFill>
                <a:latin typeface="HT Mosafer Rounded"/>
                <a:ea typeface="HT Mosafer Rounded"/>
                <a:cs typeface="HT Mosafer Rounded"/>
                <a:sym typeface="HT Mosafer Rounded"/>
              </a:rPr>
              <a:t>Reached multiple users efficiently.</a:t>
            </a:r>
          </a:p>
          <a:p>
            <a:pPr algn="l">
              <a:lnSpc>
                <a:spcPts val="4590"/>
              </a:lnSpc>
            </a:pPr>
            <a:r>
              <a:rPr lang="en-US" sz="2700">
                <a:solidFill>
                  <a:srgbClr val="FFFFFF"/>
                </a:solidFill>
                <a:latin typeface="HT Mosafer Rounded"/>
                <a:ea typeface="HT Mosafer Rounded"/>
                <a:cs typeface="HT Mosafer Rounded"/>
                <a:sym typeface="HT Mosafer Rounded"/>
              </a:rPr>
              <a:t>Gave us direct insight into common gear-related issues</a:t>
            </a:r>
          </a:p>
          <a:p>
            <a:pPr algn="l">
              <a:lnSpc>
                <a:spcPts val="4590"/>
              </a:lnSpc>
            </a:pPr>
            <a:r>
              <a:rPr lang="en-US" sz="2700">
                <a:solidFill>
                  <a:srgbClr val="FFFFFF"/>
                </a:solidFill>
                <a:latin typeface="HT Mosafer Rounded"/>
                <a:ea typeface="HT Mosafer Rounded"/>
                <a:cs typeface="HT Mosafer Rounded"/>
                <a:sym typeface="HT Mosafer Rounded"/>
              </a:rPr>
              <a:t>Helped identify user needs and priorities</a:t>
            </a:r>
          </a:p>
        </p:txBody>
      </p:sp>
      <p:sp>
        <p:nvSpPr>
          <p:cNvPr name="Freeform 19" id="19"/>
          <p:cNvSpPr/>
          <p:nvPr/>
        </p:nvSpPr>
        <p:spPr>
          <a:xfrm flipH="false" flipV="false" rot="0">
            <a:off x="1388674" y="6217451"/>
            <a:ext cx="359974" cy="372154"/>
          </a:xfrm>
          <a:custGeom>
            <a:avLst/>
            <a:gdLst/>
            <a:ahLst/>
            <a:cxnLst/>
            <a:rect r="r" b="b" t="t" l="l"/>
            <a:pathLst>
              <a:path h="372154" w="359974">
                <a:moveTo>
                  <a:pt x="0" y="0"/>
                </a:moveTo>
                <a:lnTo>
                  <a:pt x="359974" y="0"/>
                </a:lnTo>
                <a:lnTo>
                  <a:pt x="359974" y="372154"/>
                </a:lnTo>
                <a:lnTo>
                  <a:pt x="0" y="3721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1388674" y="6818833"/>
            <a:ext cx="359974" cy="372154"/>
          </a:xfrm>
          <a:custGeom>
            <a:avLst/>
            <a:gdLst/>
            <a:ahLst/>
            <a:cxnLst/>
            <a:rect r="r" b="b" t="t" l="l"/>
            <a:pathLst>
              <a:path h="372154" w="359974">
                <a:moveTo>
                  <a:pt x="0" y="0"/>
                </a:moveTo>
                <a:lnTo>
                  <a:pt x="359974" y="0"/>
                </a:lnTo>
                <a:lnTo>
                  <a:pt x="359974" y="372153"/>
                </a:lnTo>
                <a:lnTo>
                  <a:pt x="0" y="3721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1388674" y="7420214"/>
            <a:ext cx="359974" cy="372154"/>
          </a:xfrm>
          <a:custGeom>
            <a:avLst/>
            <a:gdLst/>
            <a:ahLst/>
            <a:cxnLst/>
            <a:rect r="r" b="b" t="t" l="l"/>
            <a:pathLst>
              <a:path h="372154" w="359974">
                <a:moveTo>
                  <a:pt x="0" y="0"/>
                </a:moveTo>
                <a:lnTo>
                  <a:pt x="359974" y="0"/>
                </a:lnTo>
                <a:lnTo>
                  <a:pt x="359974" y="372154"/>
                </a:lnTo>
                <a:lnTo>
                  <a:pt x="0" y="3721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2885459" y="8114891"/>
            <a:ext cx="12517082" cy="1143409"/>
          </a:xfrm>
          <a:prstGeom prst="rect">
            <a:avLst/>
          </a:prstGeom>
        </p:spPr>
        <p:txBody>
          <a:bodyPr anchor="t" rtlCol="false" tIns="0" lIns="0" bIns="0" rIns="0">
            <a:spAutoFit/>
          </a:bodyPr>
          <a:lstStyle/>
          <a:p>
            <a:pPr algn="ctr">
              <a:lnSpc>
                <a:spcPts val="4581"/>
              </a:lnSpc>
              <a:spcBef>
                <a:spcPct val="0"/>
              </a:spcBef>
            </a:pPr>
            <a:r>
              <a:rPr lang="en-US" sz="3272">
                <a:solidFill>
                  <a:srgbClr val="FFFFFF"/>
                </a:solidFill>
                <a:latin typeface="HT Mosafer Rounded"/>
                <a:ea typeface="HT Mosafer Rounded"/>
                <a:cs typeface="HT Mosafer Rounded"/>
                <a:sym typeface="HT Mosafer Rounded"/>
              </a:rPr>
              <a:t>The feedback shaped key features like real-time alerts, weight tracking, and mobile app simplicity.</a:t>
            </a:r>
          </a:p>
        </p:txBody>
      </p:sp>
      <p:sp>
        <p:nvSpPr>
          <p:cNvPr name="Freeform 23" id="23"/>
          <p:cNvSpPr/>
          <p:nvPr/>
        </p:nvSpPr>
        <p:spPr>
          <a:xfrm flipH="false" flipV="false" rot="0">
            <a:off x="10640236" y="-1916517"/>
            <a:ext cx="7970828" cy="4513482"/>
          </a:xfrm>
          <a:custGeom>
            <a:avLst/>
            <a:gdLst/>
            <a:ahLst/>
            <a:cxnLst/>
            <a:rect r="r" b="b" t="t" l="l"/>
            <a:pathLst>
              <a:path h="4513482" w="7970828">
                <a:moveTo>
                  <a:pt x="0" y="0"/>
                </a:moveTo>
                <a:lnTo>
                  <a:pt x="7970828" y="0"/>
                </a:lnTo>
                <a:lnTo>
                  <a:pt x="7970828" y="4513482"/>
                </a:lnTo>
                <a:lnTo>
                  <a:pt x="0" y="4513482"/>
                </a:lnTo>
                <a:lnTo>
                  <a:pt x="0" y="0"/>
                </a:lnTo>
                <a:close/>
              </a:path>
            </a:pathLst>
          </a:custGeom>
          <a:blipFill>
            <a:blip r:embed="rId12">
              <a:alphaModFix amt="13000"/>
              <a:extLst>
                <a:ext uri="{96DAC541-7B7A-43D3-8B79-37D633B846F1}">
                  <asvg:svgBlip xmlns:asvg="http://schemas.microsoft.com/office/drawing/2016/SVG/main" r:embed="rId13"/>
                </a:ext>
              </a:extLst>
            </a:blip>
            <a:stretch>
              <a:fillRect l="0" t="0" r="0" b="0"/>
            </a:stretch>
          </a:blipFill>
        </p:spPr>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DAG647Xgrf0</dc:identifier>
  <dcterms:modified xsi:type="dcterms:W3CDTF">2011-08-01T06:04:30Z</dcterms:modified>
  <cp:revision>1</cp:revision>
  <dc:title>GP2 | ProGear</dc:title>
</cp:coreProperties>
</file>